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0" r:id="rId1"/>
  </p:sldMasterIdLst>
  <p:notesMasterIdLst>
    <p:notesMasterId r:id="rId13"/>
  </p:notesMasterIdLst>
  <p:sldIdLst>
    <p:sldId id="256" r:id="rId2"/>
    <p:sldId id="266" r:id="rId3"/>
    <p:sldId id="271" r:id="rId4"/>
    <p:sldId id="268" r:id="rId5"/>
    <p:sldId id="274" r:id="rId6"/>
    <p:sldId id="267" r:id="rId7"/>
    <p:sldId id="264" r:id="rId8"/>
    <p:sldId id="269" r:id="rId9"/>
    <p:sldId id="270" r:id="rId10"/>
    <p:sldId id="259" r:id="rId11"/>
    <p:sldId id="27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1"/>
    <p:restoredTop sz="94674"/>
  </p:normalViewPr>
  <p:slideViewPr>
    <p:cSldViewPr snapToGrid="0" snapToObjects="1">
      <p:cViewPr varScale="1">
        <p:scale>
          <a:sx n="124" d="100"/>
          <a:sy n="124" d="100"/>
        </p:scale>
        <p:origin x="65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2E4143-DE4E-BB41-946F-2D54E0D9CD82}" type="datetimeFigureOut">
              <a:rPr lang="en-US" smtClean="0"/>
              <a:t>7/10/18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7E3074-ED88-964D-9B32-85F5F1FB7066}" type="slidenum">
              <a:rPr lang="en-US" smtClean="0"/>
              <a:t>‹#›</a:t>
            </a:fld>
            <a:endParaRPr lang="en-US" dirty="0"/>
          </a:p>
        </p:txBody>
      </p:sp>
    </p:spTree>
    <p:extLst>
      <p:ext uri="{BB962C8B-B14F-4D97-AF65-F5344CB8AC3E}">
        <p14:creationId xmlns:p14="http://schemas.microsoft.com/office/powerpoint/2010/main" val="112595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ATTEMPTS TO CONTROL OTHERS IN THEIR SOCIAL ENVIRONMENT – CAN START AS EARLY AS THE ROLE(S) WE PLAY IN OUR FAMILY OF ORIGIN e.g. Scapegoat / Black-sheep. Many people either consciously or unconsciously use themselves (good) as the standard by which they measure others (not good) = Judging – Matthew 7:1-5</a:t>
            </a:r>
          </a:p>
        </p:txBody>
      </p:sp>
      <p:sp>
        <p:nvSpPr>
          <p:cNvPr id="4" name="Slide Number Placeholder 3"/>
          <p:cNvSpPr>
            <a:spLocks noGrp="1"/>
          </p:cNvSpPr>
          <p:nvPr>
            <p:ph type="sldNum" sz="quarter" idx="10"/>
          </p:nvPr>
        </p:nvSpPr>
        <p:spPr/>
        <p:txBody>
          <a:bodyPr/>
          <a:lstStyle/>
          <a:p>
            <a:fld id="{657E3074-ED88-964D-9B32-85F5F1FB7066}" type="slidenum">
              <a:rPr lang="en-US" smtClean="0"/>
              <a:t>1</a:t>
            </a:fld>
            <a:endParaRPr lang="en-US" dirty="0"/>
          </a:p>
        </p:txBody>
      </p:sp>
    </p:spTree>
    <p:extLst>
      <p:ext uri="{BB962C8B-B14F-4D97-AF65-F5344CB8AC3E}">
        <p14:creationId xmlns:p14="http://schemas.microsoft.com/office/powerpoint/2010/main" val="4217758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Micah 6:8 - He has shown you, O mortal, what is good. And what does the LORD require of you? To act justly and to love mercy and to walk humbly with your God.</a:t>
            </a:r>
          </a:p>
          <a:p>
            <a:endParaRPr lang="en-US" dirty="0"/>
          </a:p>
        </p:txBody>
      </p:sp>
      <p:sp>
        <p:nvSpPr>
          <p:cNvPr id="4" name="Slide Number Placeholder 3"/>
          <p:cNvSpPr>
            <a:spLocks noGrp="1"/>
          </p:cNvSpPr>
          <p:nvPr>
            <p:ph type="sldNum" sz="quarter" idx="10"/>
          </p:nvPr>
        </p:nvSpPr>
        <p:spPr/>
        <p:txBody>
          <a:bodyPr/>
          <a:lstStyle/>
          <a:p>
            <a:fld id="{657E3074-ED88-964D-9B32-85F5F1FB7066}" type="slidenum">
              <a:rPr lang="en-US" smtClean="0"/>
              <a:t>10</a:t>
            </a:fld>
            <a:endParaRPr lang="en-US" dirty="0"/>
          </a:p>
        </p:txBody>
      </p:sp>
    </p:spTree>
    <p:extLst>
      <p:ext uri="{BB962C8B-B14F-4D97-AF65-F5344CB8AC3E}">
        <p14:creationId xmlns:p14="http://schemas.microsoft.com/office/powerpoint/2010/main" val="2191903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Full Circle = we relate to others as we learned to relate – need to mature to a point of individuation and differentiation (adult seeing others adults as individuals with their own issues just as we have – as do our parents)</a:t>
            </a:r>
          </a:p>
          <a:p>
            <a:r>
              <a:rPr lang="en-US" dirty="0"/>
              <a:t>Ned to live from a paradigm where we love (God wholeheartedly), and others as ourselves = mutuality.</a:t>
            </a:r>
          </a:p>
        </p:txBody>
      </p:sp>
      <p:sp>
        <p:nvSpPr>
          <p:cNvPr id="4" name="Slide Number Placeholder 3"/>
          <p:cNvSpPr>
            <a:spLocks noGrp="1"/>
          </p:cNvSpPr>
          <p:nvPr>
            <p:ph type="sldNum" sz="quarter" idx="10"/>
          </p:nvPr>
        </p:nvSpPr>
        <p:spPr/>
        <p:txBody>
          <a:bodyPr/>
          <a:lstStyle/>
          <a:p>
            <a:fld id="{657E3074-ED88-964D-9B32-85F5F1FB7066}" type="slidenum">
              <a:rPr lang="en-US" smtClean="0"/>
              <a:t>11</a:t>
            </a:fld>
            <a:endParaRPr lang="en-US" dirty="0"/>
          </a:p>
        </p:txBody>
      </p:sp>
    </p:spTree>
    <p:extLst>
      <p:ext uri="{BB962C8B-B14F-4D97-AF65-F5344CB8AC3E}">
        <p14:creationId xmlns:p14="http://schemas.microsoft.com/office/powerpoint/2010/main" val="4287682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(Galatians 5:16-21) = Me paradigm versus (Galatians 5:22-26) a We/Us paradigm (Walk in Love = Acts 17:28/1</a:t>
            </a:r>
            <a:r>
              <a:rPr lang="en-US" baseline="30000" dirty="0"/>
              <a:t>st</a:t>
            </a:r>
            <a:r>
              <a:rPr lang="en-US" dirty="0"/>
              <a:t> John 4:8b &amp;4:19)</a:t>
            </a:r>
          </a:p>
        </p:txBody>
      </p:sp>
      <p:sp>
        <p:nvSpPr>
          <p:cNvPr id="4" name="Slide Number Placeholder 3"/>
          <p:cNvSpPr>
            <a:spLocks noGrp="1"/>
          </p:cNvSpPr>
          <p:nvPr>
            <p:ph type="sldNum" sz="quarter" idx="10"/>
          </p:nvPr>
        </p:nvSpPr>
        <p:spPr/>
        <p:txBody>
          <a:bodyPr/>
          <a:lstStyle/>
          <a:p>
            <a:fld id="{657E3074-ED88-964D-9B32-85F5F1FB7066}" type="slidenum">
              <a:rPr lang="en-US" smtClean="0"/>
              <a:t>2</a:t>
            </a:fld>
            <a:endParaRPr lang="en-US" dirty="0"/>
          </a:p>
        </p:txBody>
      </p:sp>
    </p:spTree>
    <p:extLst>
      <p:ext uri="{BB962C8B-B14F-4D97-AF65-F5344CB8AC3E}">
        <p14:creationId xmlns:p14="http://schemas.microsoft.com/office/powerpoint/2010/main" val="129494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is an old adage that states it is not how big it is that counts but how you use it. </a:t>
            </a:r>
            <a:r>
              <a:rPr lang="en-US" sz="1200" b="0" kern="1200" dirty="0">
                <a:solidFill>
                  <a:schemeClr val="tx1"/>
                </a:solidFill>
                <a:effectLst/>
                <a:latin typeface="+mn-lt"/>
                <a:ea typeface="+mn-ea"/>
                <a:cs typeface="+mn-cs"/>
              </a:rPr>
              <a:t>This is definitely true of your brain. </a:t>
            </a:r>
            <a:r>
              <a:rPr lang="en-US" sz="1200" kern="1200" dirty="0">
                <a:solidFill>
                  <a:schemeClr val="tx1"/>
                </a:solidFill>
                <a:effectLst/>
                <a:latin typeface="+mn-lt"/>
                <a:ea typeface="+mn-ea"/>
                <a:cs typeface="+mn-cs"/>
              </a:rPr>
              <a:t>It is what goes on in the brain that controls what goes on elsewhere in the body and between people. </a:t>
            </a:r>
          </a:p>
          <a:p>
            <a:r>
              <a:rPr lang="en-US" sz="1200" kern="1200" dirty="0">
                <a:solidFill>
                  <a:schemeClr val="tx1"/>
                </a:solidFill>
                <a:effectLst/>
                <a:latin typeface="+mn-lt"/>
                <a:ea typeface="+mn-ea"/>
                <a:cs typeface="+mn-cs"/>
              </a:rPr>
              <a:t>The thoughts in the brain ignites passion and signals to the rest of the body to get ready for something special, and even creates oxytocin &amp; memories needed to bond with another. It you live from from a shame based self-concept </a:t>
            </a:r>
          </a:p>
          <a:p>
            <a:r>
              <a:rPr lang="en-US" sz="1200" kern="1200" dirty="0">
                <a:solidFill>
                  <a:schemeClr val="tx1"/>
                </a:solidFill>
                <a:effectLst/>
                <a:latin typeface="+mn-lt"/>
                <a:ea typeface="+mn-ea"/>
                <a:cs typeface="+mn-cs"/>
              </a:rPr>
              <a:t>it will contaminate every part of your being and relationships.</a:t>
            </a:r>
            <a:endParaRPr lang="en-US" b="0" dirty="0"/>
          </a:p>
        </p:txBody>
      </p:sp>
      <p:sp>
        <p:nvSpPr>
          <p:cNvPr id="4" name="Slide Number Placeholder 3"/>
          <p:cNvSpPr>
            <a:spLocks noGrp="1"/>
          </p:cNvSpPr>
          <p:nvPr>
            <p:ph type="sldNum" sz="quarter" idx="10"/>
          </p:nvPr>
        </p:nvSpPr>
        <p:spPr/>
        <p:txBody>
          <a:bodyPr/>
          <a:lstStyle/>
          <a:p>
            <a:fld id="{657E3074-ED88-964D-9B32-85F5F1FB7066}" type="slidenum">
              <a:rPr lang="en-US" smtClean="0"/>
              <a:t>3</a:t>
            </a:fld>
            <a:endParaRPr lang="en-US" dirty="0"/>
          </a:p>
        </p:txBody>
      </p:sp>
    </p:spTree>
    <p:extLst>
      <p:ext uri="{BB962C8B-B14F-4D97-AF65-F5344CB8AC3E}">
        <p14:creationId xmlns:p14="http://schemas.microsoft.com/office/powerpoint/2010/main" val="1655736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fight or flight response is the unconscious reason why we judge/compare others to ourselves (safe or threatening); Unless we are doing so out of pride</a:t>
            </a:r>
          </a:p>
        </p:txBody>
      </p:sp>
      <p:sp>
        <p:nvSpPr>
          <p:cNvPr id="4" name="Slide Number Placeholder 3"/>
          <p:cNvSpPr>
            <a:spLocks noGrp="1"/>
          </p:cNvSpPr>
          <p:nvPr>
            <p:ph type="sldNum" sz="quarter" idx="10"/>
          </p:nvPr>
        </p:nvSpPr>
        <p:spPr/>
        <p:txBody>
          <a:bodyPr/>
          <a:lstStyle/>
          <a:p>
            <a:fld id="{657E3074-ED88-964D-9B32-85F5F1FB7066}" type="slidenum">
              <a:rPr lang="en-US" smtClean="0"/>
              <a:t>4</a:t>
            </a:fld>
            <a:endParaRPr lang="en-US" dirty="0"/>
          </a:p>
        </p:txBody>
      </p:sp>
    </p:spTree>
    <p:extLst>
      <p:ext uri="{BB962C8B-B14F-4D97-AF65-F5344CB8AC3E}">
        <p14:creationId xmlns:p14="http://schemas.microsoft.com/office/powerpoint/2010/main" val="2876695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latin typeface="Times New Roman" panose="02020603050405020304" pitchFamily="18" charset="0"/>
                <a:cs typeface="Times New Roman" panose="02020603050405020304" pitchFamily="18" charset="0"/>
              </a:rPr>
              <a:t>Matthew 6:21/33; Ezekiel 11:19 &amp; 36:26-28, &amp; 37:14; Jeremiah 24:7 &amp; 32:39; Proverbs 4:23; Romans 5:5; Galatians 4:6-7; Ephesians 3:14-21</a:t>
            </a:r>
          </a:p>
        </p:txBody>
      </p:sp>
      <p:sp>
        <p:nvSpPr>
          <p:cNvPr id="4" name="Slide Number Placeholder 3"/>
          <p:cNvSpPr>
            <a:spLocks noGrp="1"/>
          </p:cNvSpPr>
          <p:nvPr>
            <p:ph type="sldNum" sz="quarter" idx="10"/>
          </p:nvPr>
        </p:nvSpPr>
        <p:spPr/>
        <p:txBody>
          <a:bodyPr/>
          <a:lstStyle/>
          <a:p>
            <a:fld id="{657E3074-ED88-964D-9B32-85F5F1FB7066}" type="slidenum">
              <a:rPr lang="en-US" smtClean="0"/>
              <a:t>5</a:t>
            </a:fld>
            <a:endParaRPr lang="en-US" dirty="0"/>
          </a:p>
        </p:txBody>
      </p:sp>
    </p:spTree>
    <p:extLst>
      <p:ext uri="{BB962C8B-B14F-4D97-AF65-F5344CB8AC3E}">
        <p14:creationId xmlns:p14="http://schemas.microsoft.com/office/powerpoint/2010/main" val="1110293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7E3074-ED88-964D-9B32-85F5F1FB7066}" type="slidenum">
              <a:rPr lang="en-US" smtClean="0"/>
              <a:t>6</a:t>
            </a:fld>
            <a:endParaRPr lang="en-US" dirty="0"/>
          </a:p>
        </p:txBody>
      </p:sp>
    </p:spTree>
    <p:extLst>
      <p:ext uri="{BB962C8B-B14F-4D97-AF65-F5344CB8AC3E}">
        <p14:creationId xmlns:p14="http://schemas.microsoft.com/office/powerpoint/2010/main" val="520463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feeling ashamed we instinctively turn away or hide from other people. Shame is a self-absorbed, self, centered, and isolating experience. </a:t>
            </a:r>
            <a:r>
              <a:rPr lang="en-US" sz="1200" kern="1200" dirty="0">
                <a:solidFill>
                  <a:schemeClr val="tx1"/>
                </a:solidFill>
                <a:effectLst/>
                <a:latin typeface="+mn-lt"/>
                <a:ea typeface="+mn-ea"/>
                <a:cs typeface="+mn-cs"/>
              </a:rPr>
              <a:t>Shame is triggered by a “perceived” fundamental break in one’s connectedness to others or to oneself.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57E3074-ED88-964D-9B32-85F5F1FB7066}" type="slidenum">
              <a:rPr lang="en-US" smtClean="0"/>
              <a:t>7</a:t>
            </a:fld>
            <a:endParaRPr lang="en-US" dirty="0"/>
          </a:p>
        </p:txBody>
      </p:sp>
    </p:spTree>
    <p:extLst>
      <p:ext uri="{BB962C8B-B14F-4D97-AF65-F5344CB8AC3E}">
        <p14:creationId xmlns:p14="http://schemas.microsoft.com/office/powerpoint/2010/main" val="1920713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7E3074-ED88-964D-9B32-85F5F1FB7066}" type="slidenum">
              <a:rPr lang="en-US" smtClean="0"/>
              <a:t>8</a:t>
            </a:fld>
            <a:endParaRPr lang="en-US" dirty="0"/>
          </a:p>
        </p:txBody>
      </p:sp>
    </p:spTree>
    <p:extLst>
      <p:ext uri="{BB962C8B-B14F-4D97-AF65-F5344CB8AC3E}">
        <p14:creationId xmlns:p14="http://schemas.microsoft.com/office/powerpoint/2010/main" val="156777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https://www.ncbi.nlm.nih.gov/pmc/articles/PMC4580708/.  = PTSD &amp; SHAME</a:t>
            </a:r>
          </a:p>
          <a:p>
            <a:r>
              <a:rPr lang="en-US" dirty="0"/>
              <a:t>https://www.ncbi.nlm.nih.gov/pmc/articles/PMC5126791/.  = SHAME &amp; PTSD</a:t>
            </a:r>
          </a:p>
        </p:txBody>
      </p:sp>
      <p:sp>
        <p:nvSpPr>
          <p:cNvPr id="4" name="Slide Number Placeholder 3"/>
          <p:cNvSpPr>
            <a:spLocks noGrp="1"/>
          </p:cNvSpPr>
          <p:nvPr>
            <p:ph type="sldNum" sz="quarter" idx="10"/>
          </p:nvPr>
        </p:nvSpPr>
        <p:spPr/>
        <p:txBody>
          <a:bodyPr/>
          <a:lstStyle/>
          <a:p>
            <a:fld id="{657E3074-ED88-964D-9B32-85F5F1FB7066}" type="slidenum">
              <a:rPr lang="en-US" smtClean="0"/>
              <a:t>9</a:t>
            </a:fld>
            <a:endParaRPr lang="en-US" dirty="0"/>
          </a:p>
        </p:txBody>
      </p:sp>
    </p:spTree>
    <p:extLst>
      <p:ext uri="{BB962C8B-B14F-4D97-AF65-F5344CB8AC3E}">
        <p14:creationId xmlns:p14="http://schemas.microsoft.com/office/powerpoint/2010/main" val="168432865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21FDB6-D1E9-4E4C-8A4B-B6F21D3E368F}" type="datetimeFigureOut">
              <a:rPr lang="en-US" smtClean="0"/>
              <a:t>7/10/18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2922B17D-5E4A-614F-9BF9-CE56B03D80E1}" type="slidenum">
              <a:rPr lang="en-US" smtClean="0"/>
              <a:t>‹#›</a:t>
            </a:fld>
            <a:endParaRPr lang="en-US" dirty="0"/>
          </a:p>
        </p:txBody>
      </p:sp>
    </p:spTree>
    <p:extLst>
      <p:ext uri="{BB962C8B-B14F-4D97-AF65-F5344CB8AC3E}">
        <p14:creationId xmlns:p14="http://schemas.microsoft.com/office/powerpoint/2010/main" val="3756338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21FDB6-D1E9-4E4C-8A4B-B6F21D3E368F}" type="datetimeFigureOut">
              <a:rPr lang="en-US" smtClean="0"/>
              <a:t>7/10/18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22B17D-5E4A-614F-9BF9-CE56B03D80E1}" type="slidenum">
              <a:rPr lang="en-US" smtClean="0"/>
              <a:t>‹#›</a:t>
            </a:fld>
            <a:endParaRPr lang="en-US" dirty="0"/>
          </a:p>
        </p:txBody>
      </p:sp>
    </p:spTree>
    <p:extLst>
      <p:ext uri="{BB962C8B-B14F-4D97-AF65-F5344CB8AC3E}">
        <p14:creationId xmlns:p14="http://schemas.microsoft.com/office/powerpoint/2010/main" val="554705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21FDB6-D1E9-4E4C-8A4B-B6F21D3E368F}" type="datetimeFigureOut">
              <a:rPr lang="en-US" smtClean="0"/>
              <a:t>7/10/18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22B17D-5E4A-614F-9BF9-CE56B03D80E1}" type="slidenum">
              <a:rPr lang="en-US" smtClean="0"/>
              <a:t>‹#›</a:t>
            </a:fld>
            <a:endParaRPr lang="en-US" dirty="0"/>
          </a:p>
        </p:txBody>
      </p:sp>
    </p:spTree>
    <p:extLst>
      <p:ext uri="{BB962C8B-B14F-4D97-AF65-F5344CB8AC3E}">
        <p14:creationId xmlns:p14="http://schemas.microsoft.com/office/powerpoint/2010/main" val="3581503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21FDB6-D1E9-4E4C-8A4B-B6F21D3E368F}" type="datetimeFigureOut">
              <a:rPr lang="en-US" smtClean="0"/>
              <a:t>7/10/18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22B17D-5E4A-614F-9BF9-CE56B03D80E1}" type="slidenum">
              <a:rPr lang="en-US" smtClean="0"/>
              <a:t>‹#›</a:t>
            </a:fld>
            <a:endParaRPr lang="en-US" dirty="0"/>
          </a:p>
        </p:txBody>
      </p:sp>
    </p:spTree>
    <p:extLst>
      <p:ext uri="{BB962C8B-B14F-4D97-AF65-F5344CB8AC3E}">
        <p14:creationId xmlns:p14="http://schemas.microsoft.com/office/powerpoint/2010/main" val="3633553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0921FDB6-D1E9-4E4C-8A4B-B6F21D3E368F}" type="datetimeFigureOut">
              <a:rPr lang="en-US" smtClean="0"/>
              <a:t>7/10/18</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2922B17D-5E4A-614F-9BF9-CE56B03D80E1}" type="slidenum">
              <a:rPr lang="en-US" smtClean="0"/>
              <a:t>‹#›</a:t>
            </a:fld>
            <a:endParaRPr lang="en-US" dirty="0"/>
          </a:p>
        </p:txBody>
      </p:sp>
    </p:spTree>
    <p:extLst>
      <p:ext uri="{BB962C8B-B14F-4D97-AF65-F5344CB8AC3E}">
        <p14:creationId xmlns:p14="http://schemas.microsoft.com/office/powerpoint/2010/main" val="2857342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21FDB6-D1E9-4E4C-8A4B-B6F21D3E368F}" type="datetimeFigureOut">
              <a:rPr lang="en-US" smtClean="0"/>
              <a:t>7/10/18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22B17D-5E4A-614F-9BF9-CE56B03D80E1}" type="slidenum">
              <a:rPr lang="en-US" smtClean="0"/>
              <a:t>‹#›</a:t>
            </a:fld>
            <a:endParaRPr lang="en-US" dirty="0"/>
          </a:p>
        </p:txBody>
      </p:sp>
    </p:spTree>
    <p:extLst>
      <p:ext uri="{BB962C8B-B14F-4D97-AF65-F5344CB8AC3E}">
        <p14:creationId xmlns:p14="http://schemas.microsoft.com/office/powerpoint/2010/main" val="1464062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21FDB6-D1E9-4E4C-8A4B-B6F21D3E368F}" type="datetimeFigureOut">
              <a:rPr lang="en-US" smtClean="0"/>
              <a:t>7/10/18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922B17D-5E4A-614F-9BF9-CE56B03D80E1}"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732805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21FDB6-D1E9-4E4C-8A4B-B6F21D3E368F}" type="datetimeFigureOut">
              <a:rPr lang="en-US" smtClean="0"/>
              <a:t>7/10/18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922B17D-5E4A-614F-9BF9-CE56B03D80E1}" type="slidenum">
              <a:rPr lang="en-US" smtClean="0"/>
              <a:t>‹#›</a:t>
            </a:fld>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29517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21FDB6-D1E9-4E4C-8A4B-B6F21D3E368F}" type="datetimeFigureOut">
              <a:rPr lang="en-US" smtClean="0"/>
              <a:t>7/10/18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922B17D-5E4A-614F-9BF9-CE56B03D80E1}" type="slidenum">
              <a:rPr lang="en-US" smtClean="0"/>
              <a:t>‹#›</a:t>
            </a:fld>
            <a:endParaRPr lang="en-US" dirty="0"/>
          </a:p>
        </p:txBody>
      </p:sp>
    </p:spTree>
    <p:extLst>
      <p:ext uri="{BB962C8B-B14F-4D97-AF65-F5344CB8AC3E}">
        <p14:creationId xmlns:p14="http://schemas.microsoft.com/office/powerpoint/2010/main" val="1730777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921FDB6-D1E9-4E4C-8A4B-B6F21D3E368F}" type="datetimeFigureOut">
              <a:rPr lang="en-US" smtClean="0"/>
              <a:t>7/10/18</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2922B17D-5E4A-614F-9BF9-CE56B03D80E1}" type="slidenum">
              <a:rPr lang="en-US" smtClean="0"/>
              <a:t>‹#›</a:t>
            </a:fld>
            <a:endParaRPr lang="en-US" dirty="0"/>
          </a:p>
        </p:txBody>
      </p:sp>
    </p:spTree>
    <p:extLst>
      <p:ext uri="{BB962C8B-B14F-4D97-AF65-F5344CB8AC3E}">
        <p14:creationId xmlns:p14="http://schemas.microsoft.com/office/powerpoint/2010/main" val="654262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921FDB6-D1E9-4E4C-8A4B-B6F21D3E368F}" type="datetimeFigureOut">
              <a:rPr lang="en-US" smtClean="0"/>
              <a:t>7/10/18</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2922B17D-5E4A-614F-9BF9-CE56B03D80E1}" type="slidenum">
              <a:rPr lang="en-US" smtClean="0"/>
              <a:t>‹#›</a:t>
            </a:fld>
            <a:endParaRPr lang="en-US" dirty="0"/>
          </a:p>
        </p:txBody>
      </p:sp>
    </p:spTree>
    <p:extLst>
      <p:ext uri="{BB962C8B-B14F-4D97-AF65-F5344CB8AC3E}">
        <p14:creationId xmlns:p14="http://schemas.microsoft.com/office/powerpoint/2010/main" val="4072740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0921FDB6-D1E9-4E4C-8A4B-B6F21D3E368F}" type="datetimeFigureOut">
              <a:rPr lang="en-US" smtClean="0"/>
              <a:t>7/10/18</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2922B17D-5E4A-614F-9BF9-CE56B03D80E1}" type="slidenum">
              <a:rPr lang="en-US" smtClean="0"/>
              <a:t>‹#›</a:t>
            </a:fld>
            <a:endParaRPr lang="en-US" dirty="0"/>
          </a:p>
        </p:txBody>
      </p:sp>
    </p:spTree>
    <p:extLst>
      <p:ext uri="{BB962C8B-B14F-4D97-AF65-F5344CB8AC3E}">
        <p14:creationId xmlns:p14="http://schemas.microsoft.com/office/powerpoint/2010/main" val="4205001039"/>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8.tiff"/></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https://cdn.psychologytoday.com/sites/default/files/styles/article-inline-half/public/field_blog_entry_images/roots_cropped.jpg?itok=KA3E0LoP"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5.jp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5C0CCC-8DB4-644D-9B89-89FF84835BB8}"/>
              </a:ext>
            </a:extLst>
          </p:cNvPr>
          <p:cNvPicPr>
            <a:picLocks noChangeAspect="1"/>
          </p:cNvPicPr>
          <p:nvPr/>
        </p:nvPicPr>
        <p:blipFill>
          <a:blip r:embed="rId3"/>
          <a:stretch>
            <a:fillRect/>
          </a:stretch>
        </p:blipFill>
        <p:spPr>
          <a:xfrm>
            <a:off x="594565" y="1327427"/>
            <a:ext cx="1943100" cy="2908300"/>
          </a:xfrm>
          <a:prstGeom prst="rect">
            <a:avLst/>
          </a:prstGeom>
        </p:spPr>
      </p:pic>
      <p:sp>
        <p:nvSpPr>
          <p:cNvPr id="2" name="TextBox 1">
            <a:extLst>
              <a:ext uri="{FF2B5EF4-FFF2-40B4-BE49-F238E27FC236}">
                <a16:creationId xmlns:a16="http://schemas.microsoft.com/office/drawing/2014/main" id="{F977BE57-2D9E-D74C-8F1B-33ADA161DD88}"/>
              </a:ext>
            </a:extLst>
          </p:cNvPr>
          <p:cNvSpPr txBox="1"/>
          <p:nvPr/>
        </p:nvSpPr>
        <p:spPr>
          <a:xfrm>
            <a:off x="811656" y="325361"/>
            <a:ext cx="6359704"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SHAME &amp; SEXUALITY</a:t>
            </a:r>
          </a:p>
        </p:txBody>
      </p:sp>
      <p:sp>
        <p:nvSpPr>
          <p:cNvPr id="3" name="TextBox 2">
            <a:extLst>
              <a:ext uri="{FF2B5EF4-FFF2-40B4-BE49-F238E27FC236}">
                <a16:creationId xmlns:a16="http://schemas.microsoft.com/office/drawing/2014/main" id="{D7AE04F2-4342-814C-B005-8F5716AC3FFE}"/>
              </a:ext>
            </a:extLst>
          </p:cNvPr>
          <p:cNvSpPr txBox="1"/>
          <p:nvPr/>
        </p:nvSpPr>
        <p:spPr>
          <a:xfrm>
            <a:off x="1008517" y="797519"/>
            <a:ext cx="6051479" cy="369332"/>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Counseling 540 – Human Sexuality in Counseling</a:t>
            </a:r>
          </a:p>
        </p:txBody>
      </p:sp>
      <p:sp>
        <p:nvSpPr>
          <p:cNvPr id="4" name="TextBox 3">
            <a:extLst>
              <a:ext uri="{FF2B5EF4-FFF2-40B4-BE49-F238E27FC236}">
                <a16:creationId xmlns:a16="http://schemas.microsoft.com/office/drawing/2014/main" id="{57687DA6-E4BC-794D-B93C-CCC8208E2F57}"/>
              </a:ext>
            </a:extLst>
          </p:cNvPr>
          <p:cNvSpPr txBox="1"/>
          <p:nvPr/>
        </p:nvSpPr>
        <p:spPr>
          <a:xfrm>
            <a:off x="7017247" y="833787"/>
            <a:ext cx="536311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By James Allen Davidson</a:t>
            </a:r>
          </a:p>
        </p:txBody>
      </p:sp>
      <p:sp>
        <p:nvSpPr>
          <p:cNvPr id="6" name="TextBox 5">
            <a:extLst>
              <a:ext uri="{FF2B5EF4-FFF2-40B4-BE49-F238E27FC236}">
                <a16:creationId xmlns:a16="http://schemas.microsoft.com/office/drawing/2014/main" id="{9C9F47A7-1E87-674A-AE4C-7BD9A3947696}"/>
              </a:ext>
            </a:extLst>
          </p:cNvPr>
          <p:cNvSpPr txBox="1"/>
          <p:nvPr/>
        </p:nvSpPr>
        <p:spPr>
          <a:xfrm>
            <a:off x="897154" y="4190774"/>
            <a:ext cx="2238106" cy="184666"/>
          </a:xfrm>
          <a:prstGeom prst="rect">
            <a:avLst/>
          </a:prstGeom>
          <a:noFill/>
        </p:spPr>
        <p:txBody>
          <a:bodyPr wrap="square" rtlCol="0">
            <a:spAutoFit/>
          </a:bodyPr>
          <a:lstStyle/>
          <a:p>
            <a:r>
              <a:rPr lang="en-US" sz="600" dirty="0"/>
              <a:t>STOCK PHOTO FROM SHUTTERSTOCK</a:t>
            </a:r>
          </a:p>
        </p:txBody>
      </p:sp>
      <p:sp>
        <p:nvSpPr>
          <p:cNvPr id="8" name="TextBox 7">
            <a:extLst>
              <a:ext uri="{FF2B5EF4-FFF2-40B4-BE49-F238E27FC236}">
                <a16:creationId xmlns:a16="http://schemas.microsoft.com/office/drawing/2014/main" id="{C8914284-FA5C-5F45-944C-0243B4DC85EC}"/>
              </a:ext>
            </a:extLst>
          </p:cNvPr>
          <p:cNvSpPr txBox="1"/>
          <p:nvPr/>
        </p:nvSpPr>
        <p:spPr>
          <a:xfrm>
            <a:off x="708917" y="4573136"/>
            <a:ext cx="10808409" cy="1569660"/>
          </a:xfrm>
          <a:prstGeom prst="rect">
            <a:avLst/>
          </a:prstGeom>
          <a:noFill/>
          <a:ln>
            <a:no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SHAME is an intense painful feeling, belief or experience that </a:t>
            </a:r>
          </a:p>
          <a:p>
            <a:r>
              <a:rPr lang="en-US" sz="2400" b="1" dirty="0">
                <a:latin typeface="Times New Roman" panose="02020603050405020304" pitchFamily="18" charset="0"/>
                <a:cs typeface="Times New Roman" panose="02020603050405020304" pitchFamily="18" charset="0"/>
              </a:rPr>
              <a:t>convinces us that we are personally flawed or damaged and unworthy </a:t>
            </a:r>
          </a:p>
          <a:p>
            <a:r>
              <a:rPr lang="en-US" sz="2400" b="1" dirty="0">
                <a:latin typeface="Times New Roman" panose="02020603050405020304" pitchFamily="18" charset="0"/>
                <a:cs typeface="Times New Roman" panose="02020603050405020304" pitchFamily="18" charset="0"/>
              </a:rPr>
              <a:t>of love. Shame alienates and isolates us from belonging or connection. Albert Ellis called shame “Shoulding on ourselves” and used REBT to address the issue.</a:t>
            </a:r>
          </a:p>
        </p:txBody>
      </p:sp>
      <p:sp>
        <p:nvSpPr>
          <p:cNvPr id="7" name="TextBox 6">
            <a:extLst>
              <a:ext uri="{FF2B5EF4-FFF2-40B4-BE49-F238E27FC236}">
                <a16:creationId xmlns:a16="http://schemas.microsoft.com/office/drawing/2014/main" id="{7F1D1ECE-7AE4-EF45-B3B8-8DC66F9A6626}"/>
              </a:ext>
            </a:extLst>
          </p:cNvPr>
          <p:cNvSpPr txBox="1"/>
          <p:nvPr/>
        </p:nvSpPr>
        <p:spPr>
          <a:xfrm>
            <a:off x="2575560" y="1383241"/>
            <a:ext cx="8535345" cy="2123658"/>
          </a:xfrm>
          <a:prstGeom prst="rect">
            <a:avLst/>
          </a:prstGeom>
          <a:solidFill>
            <a:schemeClr val="bg2">
              <a:lumMod val="75000"/>
            </a:schemeClr>
          </a:solidFill>
        </p:spPr>
        <p:txBody>
          <a:bodyPr wrap="square" rtlCol="0">
            <a:spAutoFit/>
          </a:bodyPr>
          <a:lstStyle/>
          <a:p>
            <a:pPr algn="just"/>
            <a:r>
              <a:rPr lang="en-US" sz="1200" b="1" dirty="0">
                <a:latin typeface="Times New Roman" panose="02020603050405020304" pitchFamily="18" charset="0"/>
                <a:cs typeface="Times New Roman" panose="02020603050405020304" pitchFamily="18" charset="0"/>
              </a:rPr>
              <a:t>Shame is a universal human experience</a:t>
            </a:r>
            <a:r>
              <a:rPr lang="en-US" sz="1200" dirty="0">
                <a:latin typeface="Times New Roman" panose="02020603050405020304" pitchFamily="18" charset="0"/>
                <a:cs typeface="Times New Roman" panose="02020603050405020304" pitchFamily="18" charset="0"/>
              </a:rPr>
              <a:t>. And when we experience it, we do so with all of our being. On any given day, we receive shaming messages from an array of sources - family members, friends, teachers, and co-workers. While shame is universal, the way that you experience it is unique. Shame is a learned response, and we can unlearn it. Shame is made up of discrete elements - thoughts, physical sensations, behaviors, and events that trigger the overall experience of shame. Stepping back to take these elements apart and examine them one by one is a powerful step toward healing. However, all of the elements of shame stem from a core belief that we are fundamentally flawed and that we have always been, and always will be, defective and worthless. Shame is a judgment that goes beyond any specific behavior. It tells us that we are not enough, and is a damning judgment about who we are as a whole. Shame undercuts our belief in our basic worth as a human being, even in our right to exist. Shame pierces that very part of ourselves that even believes we can change. For this reason, it is impossible to shame someone into becoming a better person. When we operate from shame-based thinking, we believe that we deserve to feel shame. Though shame has roots in the past, we can cope with it in the present. The process of putting ideas into action works best when you take it in “baby steps.”</a:t>
            </a:r>
          </a:p>
        </p:txBody>
      </p:sp>
      <p:sp>
        <p:nvSpPr>
          <p:cNvPr id="10" name="TextBox 9">
            <a:extLst>
              <a:ext uri="{FF2B5EF4-FFF2-40B4-BE49-F238E27FC236}">
                <a16:creationId xmlns:a16="http://schemas.microsoft.com/office/drawing/2014/main" id="{3E4A60D0-0153-4142-85CE-42EA58940E4B}"/>
              </a:ext>
            </a:extLst>
          </p:cNvPr>
          <p:cNvSpPr txBox="1"/>
          <p:nvPr/>
        </p:nvSpPr>
        <p:spPr>
          <a:xfrm>
            <a:off x="4027465" y="1121775"/>
            <a:ext cx="7489861"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a:t>
            </a:r>
            <a:r>
              <a:rPr lang="en-US" sz="1150" i="1" dirty="0">
                <a:latin typeface="Times New Roman" panose="02020603050405020304" pitchFamily="18" charset="0"/>
                <a:cs typeface="Times New Roman" panose="02020603050405020304" pitchFamily="18" charset="0"/>
              </a:rPr>
              <a:t>https://www.psychologytoday.com/us/blog/somebodies-and-nobodies/201002/what-is-rankism-and-why-do-we-do-it</a:t>
            </a:r>
          </a:p>
          <a:p>
            <a:endParaRPr lang="en-US" sz="12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0E252CB-8496-CB41-B8E3-4CA3E4B12C75}"/>
              </a:ext>
            </a:extLst>
          </p:cNvPr>
          <p:cNvSpPr txBox="1"/>
          <p:nvPr/>
        </p:nvSpPr>
        <p:spPr>
          <a:xfrm>
            <a:off x="2521658" y="3470631"/>
            <a:ext cx="8589247" cy="954107"/>
          </a:xfrm>
          <a:prstGeom prst="rect">
            <a:avLst/>
          </a:prstGeom>
          <a:noFill/>
          <a:ln>
            <a:noFill/>
          </a:ln>
        </p:spPr>
        <p:txBody>
          <a:bodyPr wrap="square" rtlCol="0">
            <a:spAutoFit/>
          </a:bodyPr>
          <a:lstStyle/>
          <a:p>
            <a:pPr algn="just"/>
            <a:r>
              <a:rPr lang="en-US" sz="1200" b="1" dirty="0">
                <a:latin typeface="Times New Roman" panose="02020603050405020304" pitchFamily="18" charset="0"/>
                <a:cs typeface="Times New Roman" panose="02020603050405020304" pitchFamily="18" charset="0"/>
              </a:rPr>
              <a:t>Sheep make sheep</a:t>
            </a:r>
            <a:r>
              <a:rPr lang="en-US" sz="1200" dirty="0">
                <a:latin typeface="Times New Roman" panose="02020603050405020304" pitchFamily="18" charset="0"/>
                <a:cs typeface="Times New Roman" panose="02020603050405020304" pitchFamily="18" charset="0"/>
              </a:rPr>
              <a:t>. People who have been shamed, shame others. People who suffer a traumatic event get stuck emotionally at the age/time that they experienced it. They relate to others emotionally from that perspective (point of stuckness). This means that many people are relating from a time and perspective from their childhood, and reacting/relating to another the way an emotionally wounded child would. Picture a older child bullying a younger child, not pretty is it? </a:t>
            </a:r>
          </a:p>
          <a:p>
            <a:pPr algn="just"/>
            <a:endParaRPr lang="en-US" sz="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0994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537A69A-5D52-024E-B4F1-93CED359A48D}"/>
              </a:ext>
            </a:extLst>
          </p:cNvPr>
          <p:cNvSpPr txBox="1"/>
          <p:nvPr/>
        </p:nvSpPr>
        <p:spPr>
          <a:xfrm>
            <a:off x="390419" y="4871245"/>
            <a:ext cx="11511573" cy="1323439"/>
          </a:xfrm>
          <a:prstGeom prst="rect">
            <a:avLst/>
          </a:prstGeom>
          <a:solidFill>
            <a:schemeClr val="bg2">
              <a:lumMod val="90000"/>
            </a:schemeClr>
          </a:solidFill>
        </p:spPr>
        <p:txBody>
          <a:bodyPr wrap="square" rtlCol="0">
            <a:spAutoFit/>
          </a:bodyPr>
          <a:lstStyle/>
          <a:p>
            <a:r>
              <a:rPr lang="en-US" sz="1600" dirty="0">
                <a:latin typeface="Times New Roman" panose="02020603050405020304" pitchFamily="18" charset="0"/>
                <a:cs typeface="Times New Roman" panose="02020603050405020304" pitchFamily="18" charset="0"/>
              </a:rPr>
              <a:t>Everyone experiences shame in slightly different physical and emotional ways, but some key elements underlie the phenomenon. There are almost always physical manifestations — These symptoms are akin to the sensation of panic, which, like shame, triggers a fight-or-flight response in the body. The emotional experience of shame is fueled by negative self-talk. Shame cause us to distance ourselves from others and become very negative about ourselves and our world gets much smaller. Shame only exists through secrecy - Shame can only survive and incubate if we don’t speak about it — that’s where it derives its power.</a:t>
            </a:r>
            <a:r>
              <a:rPr lang="en-US" sz="1600" dirty="0">
                <a:highlight>
                  <a:srgbClr val="C0C0C0"/>
                </a:highlight>
                <a:latin typeface="Times New Roman" panose="02020603050405020304" pitchFamily="18" charset="0"/>
                <a:cs typeface="Times New Roman" panose="02020603050405020304" pitchFamily="18" charset="0"/>
              </a:rPr>
              <a:t> </a:t>
            </a:r>
          </a:p>
        </p:txBody>
      </p:sp>
      <p:sp>
        <p:nvSpPr>
          <p:cNvPr id="8" name="TextBox 7">
            <a:extLst>
              <a:ext uri="{FF2B5EF4-FFF2-40B4-BE49-F238E27FC236}">
                <a16:creationId xmlns:a16="http://schemas.microsoft.com/office/drawing/2014/main" id="{943FD9E9-D710-084D-BE1D-0AA2A4CCD2EC}"/>
              </a:ext>
            </a:extLst>
          </p:cNvPr>
          <p:cNvSpPr txBox="1"/>
          <p:nvPr/>
        </p:nvSpPr>
        <p:spPr>
          <a:xfrm>
            <a:off x="390419" y="1207368"/>
            <a:ext cx="11188556" cy="4031873"/>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Facing your Demons: As a person develops and matures spiritually through faith, they act on their faith to confront and challenge their fears and assumptions learned through multigenerational processes and their family of origin. This personal experiential movement discovers new truths (John 8:31-32) which is incorporated and internalized. Old beliefs (Romans 12:2(a) &amp; fears (2</a:t>
            </a:r>
            <a:r>
              <a:rPr lang="en-US" sz="1600" baseline="30000" dirty="0">
                <a:latin typeface="Times New Roman" panose="02020603050405020304" pitchFamily="18" charset="0"/>
                <a:cs typeface="Times New Roman" panose="02020603050405020304" pitchFamily="18" charset="0"/>
              </a:rPr>
              <a:t>nd</a:t>
            </a:r>
            <a:r>
              <a:rPr lang="en-US" sz="1600" dirty="0">
                <a:latin typeface="Times New Roman" panose="02020603050405020304" pitchFamily="18" charset="0"/>
                <a:cs typeface="Times New Roman" panose="02020603050405020304" pitchFamily="18" charset="0"/>
              </a:rPr>
              <a:t> Timothy 1:7) are overcome and replaced through individuation and differentiation. They begin to develop their own personal identity maybe even other than the familial role that they had accepted                                                                                when they were younger and immature. As this process continues &amp; they overcome                                                                                 older familiar ways, their emotions are transformed to align and become congruent                                                                                 to the new  (2</a:t>
            </a:r>
            <a:r>
              <a:rPr lang="en-US" sz="1600" baseline="30000" dirty="0">
                <a:latin typeface="Times New Roman" panose="02020603050405020304" pitchFamily="18" charset="0"/>
                <a:cs typeface="Times New Roman" panose="02020603050405020304" pitchFamily="18" charset="0"/>
              </a:rPr>
              <a:t>nd</a:t>
            </a:r>
            <a:r>
              <a:rPr lang="en-US" sz="1600" dirty="0">
                <a:latin typeface="Times New Roman" panose="02020603050405020304" pitchFamily="18" charset="0"/>
                <a:cs typeface="Times New Roman" panose="02020603050405020304" pitchFamily="18" charset="0"/>
              </a:rPr>
              <a:t> Corinthians 5:16-17).</a:t>
            </a:r>
          </a:p>
          <a:p>
            <a:r>
              <a:rPr lang="en-US" sz="1600" dirty="0">
                <a:latin typeface="Times New Roman" panose="02020603050405020304" pitchFamily="18" charset="0"/>
                <a:cs typeface="Times New Roman" panose="02020603050405020304" pitchFamily="18" charset="0"/>
              </a:rPr>
              <a:t>They become more empowered, and their                                                                                    internal locus of control grows stronger.</a:t>
            </a:r>
          </a:p>
          <a:p>
            <a:r>
              <a:rPr lang="en-US" sz="1600" dirty="0">
                <a:latin typeface="Times New Roman" panose="02020603050405020304" pitchFamily="18" charset="0"/>
                <a:cs typeface="Times New Roman" panose="02020603050405020304" pitchFamily="18" charset="0"/>
              </a:rPr>
              <a:t>Their behaviors changes more and more to                                                                                  come into agreement (Amos 3:3) with who they are becoming and their significant                                                                                relationships that they are in. They are</a:t>
            </a:r>
          </a:p>
          <a:p>
            <a:r>
              <a:rPr lang="en-US" sz="1600" dirty="0">
                <a:latin typeface="Times New Roman" panose="02020603050405020304" pitchFamily="18" charset="0"/>
                <a:cs typeface="Times New Roman" panose="02020603050405020304" pitchFamily="18" charset="0"/>
              </a:rPr>
              <a:t>healing from their past and becoming more                                                                                 healthy and whole. The knowledge that they have learned turns into wisdom as they                                                                                learn new ways of coping, and applying what they have learned. They respond more                                                                                instead of reacting, and able to process loss and grief better with the realization that everything changes and they have no control over anything except themselves. They learn to live with uncertainty, and give grace to others to be themselves and different without the need to control or try and change them.                                           </a:t>
            </a:r>
          </a:p>
          <a:p>
            <a:endParaRPr lang="en-US" sz="16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56BBBCD-F5A8-9046-A95D-48C0406FC6E9}"/>
              </a:ext>
            </a:extLst>
          </p:cNvPr>
          <p:cNvPicPr>
            <a:picLocks noChangeAspect="1"/>
          </p:cNvPicPr>
          <p:nvPr/>
        </p:nvPicPr>
        <p:blipFill>
          <a:blip r:embed="rId3"/>
          <a:stretch>
            <a:fillRect/>
          </a:stretch>
        </p:blipFill>
        <p:spPr>
          <a:xfrm>
            <a:off x="4197850" y="2313755"/>
            <a:ext cx="3810000" cy="1981200"/>
          </a:xfrm>
          <a:prstGeom prst="rect">
            <a:avLst/>
          </a:prstGeom>
        </p:spPr>
      </p:pic>
      <p:sp>
        <p:nvSpPr>
          <p:cNvPr id="2" name="TextBox 1">
            <a:extLst>
              <a:ext uri="{FF2B5EF4-FFF2-40B4-BE49-F238E27FC236}">
                <a16:creationId xmlns:a16="http://schemas.microsoft.com/office/drawing/2014/main" id="{02CA2492-710A-0047-B00A-27412A98E927}"/>
              </a:ext>
            </a:extLst>
          </p:cNvPr>
          <p:cNvSpPr txBox="1"/>
          <p:nvPr/>
        </p:nvSpPr>
        <p:spPr>
          <a:xfrm>
            <a:off x="390419" y="407149"/>
            <a:ext cx="11424862" cy="800219"/>
          </a:xfrm>
          <a:prstGeom prst="rect">
            <a:avLst/>
          </a:prstGeom>
          <a:solidFill>
            <a:schemeClr val="bg2">
              <a:lumMod val="90000"/>
            </a:schemeClr>
          </a:solidFill>
        </p:spPr>
        <p:txBody>
          <a:bodyPr wrap="square" rtlCol="0">
            <a:spAutoFit/>
          </a:bodyPr>
          <a:lstStyle/>
          <a:p>
            <a:endParaRPr lang="en-US" sz="1600" b="1" dirty="0">
              <a:latin typeface="Times New Roman" panose="02020603050405020304" pitchFamily="18" charset="0"/>
              <a:cs typeface="Times New Roman" panose="02020603050405020304" pitchFamily="18" charset="0"/>
            </a:endParaRPr>
          </a:p>
          <a:p>
            <a:r>
              <a:rPr lang="en-US" sz="1500" b="1" dirty="0">
                <a:latin typeface="Times New Roman" panose="02020603050405020304" pitchFamily="18" charset="0"/>
                <a:cs typeface="Times New Roman" panose="02020603050405020304" pitchFamily="18" charset="0"/>
              </a:rPr>
              <a:t>HEALTHY DEVELOPMENT AND MATURITY: </a:t>
            </a:r>
            <a:r>
              <a:rPr lang="en-US" sz="1500" i="1" dirty="0">
                <a:latin typeface="Times New Roman" panose="02020603050405020304" pitchFamily="18" charset="0"/>
                <a:cs typeface="Times New Roman" panose="02020603050405020304" pitchFamily="18" charset="0"/>
              </a:rPr>
              <a:t>Spiritually, Mentally, Emotionally, Behaviorally, &amp; Relationally </a:t>
            </a:r>
            <a:r>
              <a:rPr lang="en-US" sz="1500" dirty="0">
                <a:latin typeface="Times New Roman" panose="02020603050405020304" pitchFamily="18" charset="0"/>
                <a:cs typeface="Times New Roman" panose="02020603050405020304" pitchFamily="18" charset="0"/>
              </a:rPr>
              <a:t>- “When I was a child, I spoke as a child, I understood as a child, I thought as a child: but when I became an adult, I put away childish things.” </a:t>
            </a:r>
            <a:r>
              <a:rPr lang="en-US" sz="1400" dirty="0">
                <a:latin typeface="Times New Roman" panose="02020603050405020304" pitchFamily="18" charset="0"/>
                <a:cs typeface="Times New Roman" panose="02020603050405020304" pitchFamily="18" charset="0"/>
              </a:rPr>
              <a:t>(1</a:t>
            </a:r>
            <a:r>
              <a:rPr lang="en-US" sz="1400" baseline="30000" dirty="0">
                <a:latin typeface="Times New Roman" panose="02020603050405020304" pitchFamily="18" charset="0"/>
                <a:cs typeface="Times New Roman" panose="02020603050405020304" pitchFamily="18" charset="0"/>
              </a:rPr>
              <a:t>st</a:t>
            </a:r>
            <a:r>
              <a:rPr lang="en-US" sz="1400" dirty="0">
                <a:latin typeface="Times New Roman" panose="02020603050405020304" pitchFamily="18" charset="0"/>
                <a:cs typeface="Times New Roman" panose="02020603050405020304" pitchFamily="18" charset="0"/>
              </a:rPr>
              <a:t> Corinthians 13:11, NIV)</a:t>
            </a:r>
          </a:p>
        </p:txBody>
      </p:sp>
      <p:sp>
        <p:nvSpPr>
          <p:cNvPr id="4" name="TextBox 3">
            <a:extLst>
              <a:ext uri="{FF2B5EF4-FFF2-40B4-BE49-F238E27FC236}">
                <a16:creationId xmlns:a16="http://schemas.microsoft.com/office/drawing/2014/main" id="{07640BAD-5FCF-CC4C-B284-B1B0D253CFC1}"/>
              </a:ext>
            </a:extLst>
          </p:cNvPr>
          <p:cNvSpPr txBox="1"/>
          <p:nvPr/>
        </p:nvSpPr>
        <p:spPr>
          <a:xfrm>
            <a:off x="5882636" y="4317516"/>
            <a:ext cx="2238106" cy="184666"/>
          </a:xfrm>
          <a:prstGeom prst="rect">
            <a:avLst/>
          </a:prstGeom>
          <a:noFill/>
        </p:spPr>
        <p:txBody>
          <a:bodyPr wrap="square" rtlCol="0">
            <a:spAutoFit/>
          </a:bodyPr>
          <a:lstStyle/>
          <a:p>
            <a:pPr algn="r"/>
            <a:r>
              <a:rPr lang="en-US" sz="600" dirty="0"/>
              <a:t>STOCK PHOTO FROM SHUTTERSTOCK</a:t>
            </a:r>
          </a:p>
        </p:txBody>
      </p:sp>
      <p:sp>
        <p:nvSpPr>
          <p:cNvPr id="3" name="Rectangle 2">
            <a:extLst>
              <a:ext uri="{FF2B5EF4-FFF2-40B4-BE49-F238E27FC236}">
                <a16:creationId xmlns:a16="http://schemas.microsoft.com/office/drawing/2014/main" id="{ECCA1E8C-3AC1-EF47-A1B5-03A4CED6CE76}"/>
              </a:ext>
            </a:extLst>
          </p:cNvPr>
          <p:cNvSpPr/>
          <p:nvPr/>
        </p:nvSpPr>
        <p:spPr>
          <a:xfrm>
            <a:off x="4197850" y="2280350"/>
            <a:ext cx="3810000" cy="1992086"/>
          </a:xfrm>
          <a:prstGeom prst="rect">
            <a:avLst/>
          </a:prstGeom>
          <a:noFill/>
          <a:ln w="88900" cmpd="thinThick">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1220E2CE-3786-474F-B116-F97A9E418C67}"/>
              </a:ext>
            </a:extLst>
          </p:cNvPr>
          <p:cNvSpPr txBox="1"/>
          <p:nvPr/>
        </p:nvSpPr>
        <p:spPr>
          <a:xfrm>
            <a:off x="303708" y="6345628"/>
            <a:ext cx="11157857" cy="261610"/>
          </a:xfrm>
          <a:prstGeom prst="rect">
            <a:avLst/>
          </a:prstGeom>
          <a:noFill/>
        </p:spPr>
        <p:txBody>
          <a:bodyPr wrap="square" rtlCol="0">
            <a:spAutoFit/>
          </a:bodyPr>
          <a:lstStyle/>
          <a:p>
            <a:pPr algn="ctr"/>
            <a:r>
              <a:rPr lang="en-US" sz="1100" dirty="0">
                <a:latin typeface="Times New Roman" panose="02020603050405020304" pitchFamily="18" charset="0"/>
                <a:cs typeface="Times New Roman" panose="02020603050405020304" pitchFamily="18" charset="0"/>
              </a:rPr>
              <a:t>Brené Brown, PhD, LMSW, The Gifts of Imperfection: Let Go of Who You Think You’re Supposed to Be and Embrace Who You Are (Hazelden, 2010)</a:t>
            </a:r>
          </a:p>
        </p:txBody>
      </p:sp>
      <p:sp>
        <p:nvSpPr>
          <p:cNvPr id="13" name="TextBox 12">
            <a:extLst>
              <a:ext uri="{FF2B5EF4-FFF2-40B4-BE49-F238E27FC236}">
                <a16:creationId xmlns:a16="http://schemas.microsoft.com/office/drawing/2014/main" id="{E65E319D-C169-2A4D-AC73-D19A90FC2118}"/>
              </a:ext>
            </a:extLst>
          </p:cNvPr>
          <p:cNvSpPr txBox="1"/>
          <p:nvPr/>
        </p:nvSpPr>
        <p:spPr>
          <a:xfrm>
            <a:off x="1389581" y="454638"/>
            <a:ext cx="9190232" cy="276999"/>
          </a:xfrm>
          <a:prstGeom prst="rect">
            <a:avLst/>
          </a:prstGeom>
          <a:noFill/>
        </p:spPr>
        <p:txBody>
          <a:bodyPr wrap="square" rtlCol="0">
            <a:spAutoFit/>
          </a:bodyPr>
          <a:lstStyle/>
          <a:p>
            <a:r>
              <a:rPr lang="en-US" sz="1200" b="1" u="sng" dirty="0">
                <a:latin typeface="Times New Roman" panose="02020603050405020304" pitchFamily="18" charset="0"/>
                <a:cs typeface="Times New Roman" panose="02020603050405020304" pitchFamily="18" charset="0"/>
              </a:rPr>
              <a:t>Amos 3:3/Micah 6:8 - The earliest mention of shame &amp; fear that I found was in Genesis 3 story of the Bible, of the fall of Adam &amp; Eve.</a:t>
            </a:r>
          </a:p>
        </p:txBody>
      </p:sp>
    </p:spTree>
    <p:extLst>
      <p:ext uri="{BB962C8B-B14F-4D97-AF65-F5344CB8AC3E}">
        <p14:creationId xmlns:p14="http://schemas.microsoft.com/office/powerpoint/2010/main" val="2423066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BABBC5E-385C-124F-84A0-00A9C7C1CDF9}"/>
              </a:ext>
            </a:extLst>
          </p:cNvPr>
          <p:cNvSpPr/>
          <p:nvPr/>
        </p:nvSpPr>
        <p:spPr>
          <a:xfrm>
            <a:off x="8329250" y="24714"/>
            <a:ext cx="3862750" cy="6801282"/>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7192EB26-8AAA-7C48-BC93-B1E23DB0F25E}"/>
              </a:ext>
            </a:extLst>
          </p:cNvPr>
          <p:cNvSpPr txBox="1"/>
          <p:nvPr/>
        </p:nvSpPr>
        <p:spPr>
          <a:xfrm>
            <a:off x="588080" y="5148055"/>
            <a:ext cx="7161087" cy="1477328"/>
          </a:xfrm>
          <a:prstGeom prst="rect">
            <a:avLst/>
          </a:prstGeom>
          <a:noFill/>
        </p:spPr>
        <p:txBody>
          <a:bodyPr wrap="square" rtlCol="0">
            <a:spAutoFit/>
          </a:bodyPr>
          <a:lstStyle/>
          <a:p>
            <a:r>
              <a:rPr lang="en-US" b="1" dirty="0">
                <a:solidFill>
                  <a:schemeClr val="bg1"/>
                </a:solidFill>
              </a:rPr>
              <a:t>SERENITY PRAYER: </a:t>
            </a:r>
            <a:r>
              <a:rPr lang="en-US" dirty="0">
                <a:solidFill>
                  <a:schemeClr val="bg1"/>
                </a:solidFill>
              </a:rPr>
              <a:t>God grant me the serenity to accept the things I cannot change; courage to change the things I can; </a:t>
            </a:r>
            <a:br>
              <a:rPr lang="en-US" dirty="0">
                <a:solidFill>
                  <a:schemeClr val="bg1"/>
                </a:solidFill>
              </a:rPr>
            </a:br>
            <a:r>
              <a:rPr lang="en-US" dirty="0">
                <a:solidFill>
                  <a:schemeClr val="bg1"/>
                </a:solidFill>
              </a:rPr>
              <a:t>and wisdom to know the difference. Living one day at a time; </a:t>
            </a:r>
            <a:br>
              <a:rPr lang="en-US" dirty="0">
                <a:solidFill>
                  <a:schemeClr val="bg1"/>
                </a:solidFill>
              </a:rPr>
            </a:br>
            <a:r>
              <a:rPr lang="en-US" dirty="0">
                <a:solidFill>
                  <a:schemeClr val="bg1"/>
                </a:solidFill>
              </a:rPr>
              <a:t>and enjoying one moment at a time - Reinhold Neibuhr </a:t>
            </a:r>
            <a:r>
              <a:rPr lang="en-US" sz="900" b="1" dirty="0">
                <a:solidFill>
                  <a:schemeClr val="bg1"/>
                </a:solidFill>
              </a:rPr>
              <a:t>(1892-1971)</a:t>
            </a:r>
            <a:br>
              <a:rPr lang="en-US" dirty="0">
                <a:solidFill>
                  <a:schemeClr val="bg1"/>
                </a:solidFill>
              </a:rPr>
            </a:br>
            <a:r>
              <a:rPr lang="en-US" b="1" dirty="0">
                <a:solidFill>
                  <a:schemeClr val="bg1"/>
                </a:solidFill>
              </a:rPr>
              <a:t> </a:t>
            </a:r>
          </a:p>
        </p:txBody>
      </p:sp>
      <p:sp>
        <p:nvSpPr>
          <p:cNvPr id="4" name="Right Arrow 3">
            <a:extLst>
              <a:ext uri="{FF2B5EF4-FFF2-40B4-BE49-F238E27FC236}">
                <a16:creationId xmlns:a16="http://schemas.microsoft.com/office/drawing/2014/main" id="{481ED8EA-8822-984F-9C92-8C70357EE2BC}"/>
              </a:ext>
            </a:extLst>
          </p:cNvPr>
          <p:cNvSpPr/>
          <p:nvPr/>
        </p:nvSpPr>
        <p:spPr>
          <a:xfrm rot="17935951">
            <a:off x="-12176" y="5154715"/>
            <a:ext cx="759623" cy="484632"/>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120CDC6-2B3D-0347-B533-B4FBC9760E54}"/>
              </a:ext>
            </a:extLst>
          </p:cNvPr>
          <p:cNvSpPr/>
          <p:nvPr/>
        </p:nvSpPr>
        <p:spPr>
          <a:xfrm>
            <a:off x="0" y="24714"/>
            <a:ext cx="8250148" cy="6801282"/>
          </a:xfrm>
          <a:prstGeom prst="rect">
            <a:avLst/>
          </a:prstGeom>
          <a:solidFill>
            <a:schemeClr val="bg1">
              <a:lumMod val="8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A8D5CBF-332D-9A4B-99A8-04BA547898A3}"/>
              </a:ext>
            </a:extLst>
          </p:cNvPr>
          <p:cNvSpPr txBox="1"/>
          <p:nvPr/>
        </p:nvSpPr>
        <p:spPr>
          <a:xfrm>
            <a:off x="236306" y="24714"/>
            <a:ext cx="7746714" cy="6555641"/>
          </a:xfrm>
          <a:prstGeom prst="rect">
            <a:avLst/>
          </a:prstGeom>
          <a:noFill/>
          <a:ln w="76200">
            <a:noFill/>
          </a:ln>
        </p:spPr>
        <p:txBody>
          <a:bodyPr wrap="square" rtlCol="0">
            <a:spAutoFit/>
          </a:bodyPr>
          <a:lstStyle/>
          <a:p>
            <a:endParaRPr lang="en-US" sz="3200" dirty="0"/>
          </a:p>
          <a:p>
            <a:r>
              <a:rPr lang="en-US" sz="3200" dirty="0"/>
              <a:t>"Your eye is a lamp that provides light for your body. When your eye is good, your whole body is filled with light. But when it is bad, your body is filled with darkness. Make sure that the light you think you have is not actually darkness. But if your whole body is enlightened, and there is no darkened part, it shall be shining entirely like a lamp giving you light by its flame”</a:t>
            </a:r>
            <a:br>
              <a:rPr lang="en-US" sz="3200" dirty="0"/>
            </a:br>
            <a:r>
              <a:rPr lang="en-US" sz="3200" dirty="0"/>
              <a:t>                                             Luke 11:34-36</a:t>
            </a:r>
            <a:br>
              <a:rPr lang="en-US" sz="3200" dirty="0"/>
            </a:br>
            <a:br>
              <a:rPr lang="en-US" dirty="0"/>
            </a:br>
            <a:endParaRPr lang="en-US" dirty="0"/>
          </a:p>
        </p:txBody>
      </p:sp>
      <p:sp>
        <p:nvSpPr>
          <p:cNvPr id="14" name="TextBox 13">
            <a:extLst>
              <a:ext uri="{FF2B5EF4-FFF2-40B4-BE49-F238E27FC236}">
                <a16:creationId xmlns:a16="http://schemas.microsoft.com/office/drawing/2014/main" id="{B7BAA2DF-4403-284F-BC68-A97789198BAD}"/>
              </a:ext>
            </a:extLst>
          </p:cNvPr>
          <p:cNvSpPr txBox="1"/>
          <p:nvPr/>
        </p:nvSpPr>
        <p:spPr>
          <a:xfrm>
            <a:off x="8416414" y="470700"/>
            <a:ext cx="3688422" cy="590931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The Talmud says “We don’t see things as they are; we see them as we are</a:t>
            </a:r>
            <a:r>
              <a:rPr lang="en-US" b="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Some people </a:t>
            </a:r>
            <a:r>
              <a:rPr lang="en-US" b="1" dirty="0">
                <a:latin typeface="Times New Roman" panose="02020603050405020304" pitchFamily="18" charset="0"/>
                <a:cs typeface="Times New Roman" panose="02020603050405020304" pitchFamily="18" charset="0"/>
              </a:rPr>
              <a:t>put others down</a:t>
            </a:r>
            <a:r>
              <a:rPr lang="en-US" dirty="0">
                <a:latin typeface="Times New Roman" panose="02020603050405020304" pitchFamily="18" charset="0"/>
                <a:cs typeface="Times New Roman" panose="02020603050405020304" pitchFamily="18" charset="0"/>
              </a:rPr>
              <a:t> as a way to </a:t>
            </a:r>
            <a:r>
              <a:rPr lang="en-US" b="1" dirty="0">
                <a:latin typeface="Times New Roman" panose="02020603050405020304" pitchFamily="18" charset="0"/>
                <a:cs typeface="Times New Roman" panose="02020603050405020304" pitchFamily="18" charset="0"/>
              </a:rPr>
              <a:t>lift themselves up </a:t>
            </a:r>
            <a:r>
              <a:rPr lang="en-US" dirty="0">
                <a:latin typeface="Times New Roman" panose="02020603050405020304" pitchFamily="18" charset="0"/>
                <a:cs typeface="Times New Roman" panose="02020603050405020304" pitchFamily="18" charset="0"/>
              </a:rPr>
              <a:t>in an attempt to be Superior by making another feel inferior </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They are trying to be a somebody by making someone else a nobody. / Proverbs 18:21(a) - </a:t>
            </a:r>
            <a:r>
              <a:rPr lang="en-US" dirty="0"/>
              <a:t>The </a:t>
            </a:r>
            <a:r>
              <a:rPr lang="en-US" b="1" dirty="0">
                <a:latin typeface="Times New Roman" panose="02020603050405020304" pitchFamily="18" charset="0"/>
                <a:cs typeface="Times New Roman" panose="02020603050405020304" pitchFamily="18" charset="0"/>
              </a:rPr>
              <a:t>tongue</a:t>
            </a:r>
            <a:r>
              <a:rPr lang="en-US" dirty="0">
                <a:latin typeface="Times New Roman" panose="02020603050405020304" pitchFamily="18" charset="0"/>
                <a:cs typeface="Times New Roman" panose="02020603050405020304" pitchFamily="18" charset="0"/>
              </a:rPr>
              <a:t> has </a:t>
            </a:r>
            <a:r>
              <a:rPr lang="en-US" b="1" dirty="0">
                <a:latin typeface="Times New Roman" panose="02020603050405020304" pitchFamily="18" charset="0"/>
                <a:cs typeface="Times New Roman" panose="02020603050405020304" pitchFamily="18" charset="0"/>
              </a:rPr>
              <a:t>the power of life and death... / </a:t>
            </a:r>
            <a:r>
              <a:rPr lang="en-US" dirty="0">
                <a:latin typeface="Times New Roman" panose="02020603050405020304" pitchFamily="18" charset="0"/>
                <a:cs typeface="Times New Roman" panose="02020603050405020304" pitchFamily="18" charset="0"/>
              </a:rPr>
              <a:t>Blaming others for our failures – scapegoating / Projection (is a defense mechanism): Sigmund Freud first coined the term projection, describing it as a way in which an individual projects their undesirable thoughts, traits, and beliefs onto someone else. Their delicate ego has to be protected at all costs and so the blame for their failure has to be directed elsewhere.</a:t>
            </a:r>
          </a:p>
          <a:p>
            <a:endParaRPr lang="en-US" dirty="0"/>
          </a:p>
        </p:txBody>
      </p:sp>
    </p:spTree>
    <p:extLst>
      <p:ext uri="{BB962C8B-B14F-4D97-AF65-F5344CB8AC3E}">
        <p14:creationId xmlns:p14="http://schemas.microsoft.com/office/powerpoint/2010/main" val="3900328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7EB7B89-ED59-DE47-A4B3-F6CA8543CE0A}"/>
              </a:ext>
            </a:extLst>
          </p:cNvPr>
          <p:cNvPicPr>
            <a:picLocks noChangeAspect="1"/>
          </p:cNvPicPr>
          <p:nvPr/>
        </p:nvPicPr>
        <p:blipFill>
          <a:blip r:embed="rId3"/>
          <a:stretch>
            <a:fillRect/>
          </a:stretch>
        </p:blipFill>
        <p:spPr>
          <a:xfrm>
            <a:off x="6750122" y="605483"/>
            <a:ext cx="4764604" cy="5127498"/>
          </a:xfrm>
          <a:prstGeom prst="rect">
            <a:avLst/>
          </a:prstGeom>
          <a:ln w="76200" cmpd="thinThick">
            <a:solidFill>
              <a:schemeClr val="tx2">
                <a:lumMod val="75000"/>
              </a:schemeClr>
            </a:solidFill>
            <a:miter lim="800000"/>
          </a:ln>
        </p:spPr>
      </p:pic>
      <p:cxnSp>
        <p:nvCxnSpPr>
          <p:cNvPr id="11" name="Straight Connector 10">
            <a:extLst>
              <a:ext uri="{FF2B5EF4-FFF2-40B4-BE49-F238E27FC236}">
                <a16:creationId xmlns:a16="http://schemas.microsoft.com/office/drawing/2014/main" id="{A3F2E907-6B2B-D74F-A683-BAD7FDD4DE42}"/>
              </a:ext>
            </a:extLst>
          </p:cNvPr>
          <p:cNvCxnSpPr/>
          <p:nvPr/>
        </p:nvCxnSpPr>
        <p:spPr>
          <a:xfrm>
            <a:off x="2496619" y="2827373"/>
            <a:ext cx="331161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69D35AF7-43EB-3448-A319-751B496789F1}"/>
              </a:ext>
            </a:extLst>
          </p:cNvPr>
          <p:cNvCxnSpPr/>
          <p:nvPr/>
        </p:nvCxnSpPr>
        <p:spPr>
          <a:xfrm>
            <a:off x="2496619" y="3381773"/>
            <a:ext cx="3311610" cy="0"/>
          </a:xfrm>
          <a:prstGeom prst="line">
            <a:avLst/>
          </a:prstGeom>
          <a:ln w="38100"/>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D33FA802-EF96-014F-BB77-AB1B24F7D836}"/>
              </a:ext>
            </a:extLst>
          </p:cNvPr>
          <p:cNvSpPr txBox="1"/>
          <p:nvPr/>
        </p:nvSpPr>
        <p:spPr>
          <a:xfrm>
            <a:off x="9732932" y="5812671"/>
            <a:ext cx="1939245" cy="184666"/>
          </a:xfrm>
          <a:prstGeom prst="rect">
            <a:avLst/>
          </a:prstGeom>
          <a:noFill/>
        </p:spPr>
        <p:txBody>
          <a:bodyPr wrap="square" rtlCol="0">
            <a:spAutoFit/>
          </a:bodyPr>
          <a:lstStyle/>
          <a:p>
            <a:pPr algn="r"/>
            <a:r>
              <a:rPr lang="en-US" sz="600" dirty="0"/>
              <a:t>STOCK PHOTO FROM SHUTTERSTOCK</a:t>
            </a:r>
          </a:p>
        </p:txBody>
      </p:sp>
      <p:sp>
        <p:nvSpPr>
          <p:cNvPr id="7" name="TextBox 6">
            <a:extLst>
              <a:ext uri="{FF2B5EF4-FFF2-40B4-BE49-F238E27FC236}">
                <a16:creationId xmlns:a16="http://schemas.microsoft.com/office/drawing/2014/main" id="{11EC3066-4628-A646-AD54-45CAFAAEA613}"/>
              </a:ext>
            </a:extLst>
          </p:cNvPr>
          <p:cNvSpPr txBox="1"/>
          <p:nvPr/>
        </p:nvSpPr>
        <p:spPr>
          <a:xfrm>
            <a:off x="375521" y="192270"/>
            <a:ext cx="6050448" cy="3385542"/>
          </a:xfrm>
          <a:prstGeom prst="rect">
            <a:avLst/>
          </a:prstGeom>
          <a:noFill/>
        </p:spPr>
        <p:txBody>
          <a:bodyPr wrap="square" rtlCol="0">
            <a:spAutoFit/>
          </a:bodyPr>
          <a:lstStyle/>
          <a:p>
            <a:pPr algn="just"/>
            <a:r>
              <a:rPr lang="en-US" sz="3600" b="1" dirty="0"/>
              <a:t>Sexuality: </a:t>
            </a:r>
            <a:r>
              <a:rPr lang="en-US" sz="1200" dirty="0">
                <a:latin typeface="Times New Roman" panose="02020603050405020304" pitchFamily="18" charset="0"/>
                <a:cs typeface="Times New Roman" panose="02020603050405020304" pitchFamily="18" charset="0"/>
              </a:rPr>
              <a:t>includes sexual feelings, thoughts, attractions, preferences       </a:t>
            </a:r>
          </a:p>
          <a:p>
            <a:pPr algn="just"/>
            <a:r>
              <a:rPr lang="en-US" sz="1200" dirty="0">
                <a:latin typeface="Times New Roman" panose="02020603050405020304" pitchFamily="18" charset="0"/>
                <a:cs typeface="Times New Roman" panose="02020603050405020304" pitchFamily="18" charset="0"/>
              </a:rPr>
              <a:t>                                                    and sometimes behavior, permeating every aspect of our being. </a:t>
            </a:r>
          </a:p>
          <a:p>
            <a:pPr algn="just"/>
            <a:r>
              <a:rPr lang="en-US" sz="1600" b="1" dirty="0">
                <a:latin typeface="Times New Roman" panose="02020603050405020304" pitchFamily="18" charset="0"/>
                <a:cs typeface="Times New Roman" panose="02020603050405020304" pitchFamily="18" charset="0"/>
              </a:rPr>
              <a:t>Personhood</a:t>
            </a:r>
            <a:r>
              <a:rPr lang="en-US" sz="1300" dirty="0">
                <a:latin typeface="Times New Roman" panose="02020603050405020304" pitchFamily="18" charset="0"/>
                <a:cs typeface="Times New Roman" panose="02020603050405020304" pitchFamily="18" charset="0"/>
              </a:rPr>
              <a:t>: Galatians 3:28 - </a:t>
            </a:r>
            <a:r>
              <a:rPr lang="en-US" sz="1200" dirty="0">
                <a:latin typeface="Times New Roman" panose="02020603050405020304" pitchFamily="18" charset="0"/>
                <a:cs typeface="Times New Roman" panose="02020603050405020304" pitchFamily="18" charset="0"/>
              </a:rPr>
              <a:t>There is </a:t>
            </a:r>
            <a:r>
              <a:rPr lang="en-US" sz="1200" b="1" dirty="0">
                <a:latin typeface="Times New Roman" panose="02020603050405020304" pitchFamily="18" charset="0"/>
                <a:cs typeface="Times New Roman" panose="02020603050405020304" pitchFamily="18" charset="0"/>
              </a:rPr>
              <a:t>neither Jew nor Gentile</a:t>
            </a:r>
            <a:r>
              <a:rPr lang="en-US" sz="1200" dirty="0">
                <a:latin typeface="Times New Roman" panose="02020603050405020304" pitchFamily="18" charset="0"/>
                <a:cs typeface="Times New Roman" panose="02020603050405020304" pitchFamily="18" charset="0"/>
              </a:rPr>
              <a:t>, </a:t>
            </a:r>
            <a:r>
              <a:rPr lang="en-US" sz="1200" b="1" dirty="0">
                <a:latin typeface="Times New Roman" panose="02020603050405020304" pitchFamily="18" charset="0"/>
                <a:cs typeface="Times New Roman" panose="02020603050405020304" pitchFamily="18" charset="0"/>
              </a:rPr>
              <a:t>neither</a:t>
            </a:r>
            <a:r>
              <a:rPr lang="en-US" sz="1200" dirty="0">
                <a:latin typeface="Times New Roman" panose="02020603050405020304" pitchFamily="18" charset="0"/>
                <a:cs typeface="Times New Roman" panose="02020603050405020304" pitchFamily="18" charset="0"/>
              </a:rPr>
              <a:t> slave </a:t>
            </a:r>
            <a:r>
              <a:rPr lang="en-US" sz="1200" b="1" dirty="0">
                <a:latin typeface="Times New Roman" panose="02020603050405020304" pitchFamily="18" charset="0"/>
                <a:cs typeface="Times New Roman" panose="02020603050405020304" pitchFamily="18" charset="0"/>
              </a:rPr>
              <a:t>nor</a:t>
            </a:r>
            <a:r>
              <a:rPr lang="en-US" sz="1200" dirty="0">
                <a:latin typeface="Times New Roman" panose="02020603050405020304" pitchFamily="18" charset="0"/>
                <a:cs typeface="Times New Roman" panose="02020603050405020304" pitchFamily="18" charset="0"/>
              </a:rPr>
              <a:t> free, </a:t>
            </a:r>
            <a:r>
              <a:rPr lang="en-US" sz="1200" b="1" dirty="0">
                <a:latin typeface="Times New Roman" panose="02020603050405020304" pitchFamily="18" charset="0"/>
                <a:cs typeface="Times New Roman" panose="02020603050405020304" pitchFamily="18" charset="0"/>
              </a:rPr>
              <a:t>nor</a:t>
            </a:r>
            <a:r>
              <a:rPr lang="en-US" sz="1200" dirty="0">
                <a:latin typeface="Times New Roman" panose="02020603050405020304" pitchFamily="18" charset="0"/>
                <a:cs typeface="Times New Roman" panose="02020603050405020304" pitchFamily="18" charset="0"/>
              </a:rPr>
              <a:t> is there </a:t>
            </a:r>
            <a:r>
              <a:rPr lang="en-US" sz="1200" b="1" dirty="0">
                <a:latin typeface="Times New Roman" panose="02020603050405020304" pitchFamily="18" charset="0"/>
                <a:cs typeface="Times New Roman" panose="02020603050405020304" pitchFamily="18" charset="0"/>
              </a:rPr>
              <a:t>male</a:t>
            </a:r>
            <a:r>
              <a:rPr lang="en-US" sz="1200" dirty="0">
                <a:latin typeface="Times New Roman" panose="02020603050405020304" pitchFamily="18" charset="0"/>
                <a:cs typeface="Times New Roman" panose="02020603050405020304" pitchFamily="18" charset="0"/>
              </a:rPr>
              <a:t> and </a:t>
            </a:r>
            <a:r>
              <a:rPr lang="en-US" sz="1200" b="1" dirty="0">
                <a:latin typeface="Times New Roman" panose="02020603050405020304" pitchFamily="18" charset="0"/>
                <a:cs typeface="Times New Roman" panose="02020603050405020304" pitchFamily="18" charset="0"/>
              </a:rPr>
              <a:t>female</a:t>
            </a:r>
            <a:r>
              <a:rPr lang="en-US" sz="1200" dirty="0">
                <a:latin typeface="Times New Roman" panose="02020603050405020304" pitchFamily="18" charset="0"/>
                <a:cs typeface="Times New Roman" panose="02020603050405020304" pitchFamily="18" charset="0"/>
              </a:rPr>
              <a:t>, for you are all one in Christ Jesus. But now in Christ Jesus you [Gentiles] who once were far off have been brought near by the blood of Christ. For he is our peace; in his flesh he has made both groups [Jew and Gentile] into one and has broken down the dividing wall, that is, the hostility between us … that he might create in himself one new humanity in place of the two, thus making peace, and might reconcile both groups to God in one body through the cross … (Ephesians 2: 14–16 NRSV).</a:t>
            </a:r>
          </a:p>
          <a:p>
            <a:endParaRPr lang="en-US" sz="1600" dirty="0"/>
          </a:p>
          <a:p>
            <a:r>
              <a:rPr lang="en-US" sz="800" dirty="0"/>
              <a:t>                                                                  *  </a:t>
            </a:r>
            <a:r>
              <a:rPr lang="en-US" sz="1200" dirty="0">
                <a:highlight>
                  <a:srgbClr val="C0C0C0"/>
                </a:highlight>
                <a:latin typeface="Times New Roman" panose="02020603050405020304" pitchFamily="18" charset="0"/>
                <a:cs typeface="Times New Roman" panose="02020603050405020304" pitchFamily="18" charset="0"/>
              </a:rPr>
              <a:t>https://www.optionsforsexualhealth.org/sexual-health/sexuality</a:t>
            </a:r>
          </a:p>
          <a:p>
            <a:r>
              <a:rPr lang="en-US" sz="1200" dirty="0">
                <a:latin typeface="Times New Roman" panose="02020603050405020304" pitchFamily="18" charset="0"/>
                <a:cs typeface="Times New Roman" panose="02020603050405020304" pitchFamily="18" charset="0"/>
              </a:rPr>
              <a:t>                                             </a:t>
            </a:r>
          </a:p>
          <a:p>
            <a:pPr algn="r"/>
            <a:r>
              <a:rPr lang="en-US" sz="1200" dirty="0">
                <a:latin typeface="Times New Roman" panose="02020603050405020304" pitchFamily="18" charset="0"/>
                <a:cs typeface="Times New Roman" panose="02020603050405020304" pitchFamily="18" charset="0"/>
              </a:rPr>
              <a:t> **Plass, Richard. The Relational Soul: Moving from False Self to        </a:t>
            </a:r>
          </a:p>
          <a:p>
            <a:r>
              <a:rPr lang="en-US" sz="1200" dirty="0">
                <a:latin typeface="Times New Roman" panose="02020603050405020304" pitchFamily="18" charset="0"/>
                <a:cs typeface="Times New Roman" panose="02020603050405020304" pitchFamily="18" charset="0"/>
              </a:rPr>
              <a:t>                                                 Deep Connection (pp. 13-14). InterVarsity Press. Kindle Edition. </a:t>
            </a:r>
          </a:p>
          <a:p>
            <a:endParaRPr lang="en-US" sz="14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F76628F5-F569-A44A-B935-63117C85FA75}"/>
              </a:ext>
            </a:extLst>
          </p:cNvPr>
          <p:cNvSpPr txBox="1"/>
          <p:nvPr/>
        </p:nvSpPr>
        <p:spPr>
          <a:xfrm>
            <a:off x="506210" y="3513950"/>
            <a:ext cx="6001022" cy="2031325"/>
          </a:xfrm>
          <a:prstGeom prst="rect">
            <a:avLst/>
          </a:prstGeom>
          <a:solidFill>
            <a:schemeClr val="accent3">
              <a:lumMod val="60000"/>
              <a:lumOff val="40000"/>
            </a:schemeClr>
          </a:solidFill>
        </p:spPr>
        <p:txBody>
          <a:bodyPr wrap="square" rtlCol="0">
            <a:spAutoFit/>
          </a:bodyPr>
          <a:lstStyle/>
          <a:p>
            <a:pPr algn="just"/>
            <a:r>
              <a:rPr lang="en-US" sz="1400" b="1" i="1" dirty="0">
                <a:latin typeface="Times New Roman" panose="02020603050405020304" pitchFamily="18" charset="0"/>
                <a:cs typeface="Times New Roman" panose="02020603050405020304" pitchFamily="18" charset="0"/>
              </a:rPr>
              <a:t>Shame is a RELATIONAL issue</a:t>
            </a:r>
            <a:r>
              <a:rPr lang="en-US" sz="1400" dirty="0">
                <a:latin typeface="Times New Roman" panose="02020603050405020304" pitchFamily="18" charset="0"/>
                <a:cs typeface="Times New Roman" panose="02020603050405020304" pitchFamily="18" charset="0"/>
              </a:rPr>
              <a:t>. It’s etiology is caused by allowing others to rent space in our head. Shame is regarded as being a negative emotion that arises when one is seen and judged by others </a:t>
            </a:r>
            <a:r>
              <a:rPr lang="en-US" sz="1400" i="1" dirty="0">
                <a:latin typeface="Times New Roman" panose="02020603050405020304" pitchFamily="18" charset="0"/>
                <a:cs typeface="Times New Roman" panose="02020603050405020304" pitchFamily="18" charset="0"/>
              </a:rPr>
              <a:t>(whether they are present, or imagined) </a:t>
            </a:r>
            <a:r>
              <a:rPr lang="en-US" sz="1400" dirty="0">
                <a:latin typeface="Times New Roman" panose="02020603050405020304" pitchFamily="18" charset="0"/>
                <a:cs typeface="Times New Roman" panose="02020603050405020304" pitchFamily="18" charset="0"/>
              </a:rPr>
              <a:t>to be flawed in some crucial way, or when some aspect of a person is perceived </a:t>
            </a:r>
            <a:r>
              <a:rPr lang="en-US" sz="1400" i="1" dirty="0">
                <a:latin typeface="Times New Roman" panose="02020603050405020304" pitchFamily="18" charset="0"/>
                <a:cs typeface="Times New Roman" panose="02020603050405020304" pitchFamily="18" charset="0"/>
              </a:rPr>
              <a:t>(and/or rejected) </a:t>
            </a:r>
            <a:r>
              <a:rPr lang="en-US" sz="1400" dirty="0">
                <a:latin typeface="Times New Roman" panose="02020603050405020304" pitchFamily="18" charset="0"/>
                <a:cs typeface="Times New Roman" panose="02020603050405020304" pitchFamily="18" charset="0"/>
              </a:rPr>
              <a:t>to be inadequate, inappropriate or immoral. Shame is a self-conscious emotion in that the object of shame is oneself and, furthermore, it involves an awareness of how other people view you </a:t>
            </a:r>
            <a:r>
              <a:rPr lang="en-US" sz="1400" i="1" dirty="0">
                <a:latin typeface="Times New Roman" panose="02020603050405020304" pitchFamily="18" charset="0"/>
                <a:cs typeface="Times New Roman" panose="02020603050405020304" pitchFamily="18" charset="0"/>
              </a:rPr>
              <a:t>(lesser than). </a:t>
            </a:r>
            <a:r>
              <a:rPr lang="en-US" sz="1400" dirty="0">
                <a:latin typeface="Times New Roman" panose="02020603050405020304" pitchFamily="18" charset="0"/>
                <a:cs typeface="Times New Roman" panose="02020603050405020304" pitchFamily="18" charset="0"/>
              </a:rPr>
              <a:t>Shame is a painful emotion responding to a sense of failure to attain some </a:t>
            </a:r>
            <a:r>
              <a:rPr lang="en-US" sz="1400" b="1" i="1" dirty="0">
                <a:latin typeface="Times New Roman" panose="02020603050405020304" pitchFamily="18" charset="0"/>
                <a:cs typeface="Times New Roman" panose="02020603050405020304" pitchFamily="18" charset="0"/>
              </a:rPr>
              <a:t>ideal</a:t>
            </a:r>
            <a:r>
              <a:rPr lang="en-US" sz="1400" dirty="0">
                <a:latin typeface="Times New Roman" panose="02020603050405020304" pitchFamily="18" charset="0"/>
                <a:cs typeface="Times New Roman" panose="02020603050405020304" pitchFamily="18" charset="0"/>
              </a:rPr>
              <a:t> state...trying to be perfect. Shame encompasses the entire self. (Ladouceur, 2010)</a:t>
            </a:r>
          </a:p>
        </p:txBody>
      </p:sp>
      <p:sp>
        <p:nvSpPr>
          <p:cNvPr id="2" name="TextBox 1">
            <a:extLst>
              <a:ext uri="{FF2B5EF4-FFF2-40B4-BE49-F238E27FC236}">
                <a16:creationId xmlns:a16="http://schemas.microsoft.com/office/drawing/2014/main" id="{C10B1BF1-B142-9447-8BD2-B6EFA6BC6251}"/>
              </a:ext>
            </a:extLst>
          </p:cNvPr>
          <p:cNvSpPr txBox="1"/>
          <p:nvPr/>
        </p:nvSpPr>
        <p:spPr>
          <a:xfrm>
            <a:off x="497602" y="6088122"/>
            <a:ext cx="11017123" cy="323165"/>
          </a:xfrm>
          <a:prstGeom prst="rect">
            <a:avLst/>
          </a:prstGeom>
          <a:noFill/>
        </p:spPr>
        <p:txBody>
          <a:bodyPr wrap="square" rtlCol="0">
            <a:spAutoFit/>
          </a:bodyPr>
          <a:lstStyle/>
          <a:p>
            <a:r>
              <a:rPr lang="en-US" sz="1500" b="1" dirty="0">
                <a:latin typeface="Times New Roman" panose="02020603050405020304" pitchFamily="18" charset="0"/>
                <a:cs typeface="Times New Roman" panose="02020603050405020304" pitchFamily="18" charset="0"/>
              </a:rPr>
              <a:t>“May the words of my mouth and</a:t>
            </a:r>
            <a:r>
              <a:rPr lang="en-US" sz="1500" dirty="0">
                <a:latin typeface="Times New Roman" panose="02020603050405020304" pitchFamily="18" charset="0"/>
                <a:cs typeface="Times New Roman" panose="02020603050405020304" pitchFamily="18" charset="0"/>
              </a:rPr>
              <a:t> this meditation of my heart be pleasing in your sight, LORD, my Rock and my Redeemer” - Psalm 19:14 </a:t>
            </a:r>
          </a:p>
        </p:txBody>
      </p:sp>
    </p:spTree>
    <p:extLst>
      <p:ext uri="{BB962C8B-B14F-4D97-AF65-F5344CB8AC3E}">
        <p14:creationId xmlns:p14="http://schemas.microsoft.com/office/powerpoint/2010/main" val="2878316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A8DD31D-94B4-104D-B007-BEE863EADFB7}"/>
              </a:ext>
            </a:extLst>
          </p:cNvPr>
          <p:cNvSpPr/>
          <p:nvPr/>
        </p:nvSpPr>
        <p:spPr>
          <a:xfrm>
            <a:off x="8316097" y="22613"/>
            <a:ext cx="3875903" cy="6812773"/>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B3C4F3C-DF9D-B744-842D-51AB7E355B11}"/>
              </a:ext>
            </a:extLst>
          </p:cNvPr>
          <p:cNvSpPr/>
          <p:nvPr/>
        </p:nvSpPr>
        <p:spPr>
          <a:xfrm>
            <a:off x="8303741" y="22613"/>
            <a:ext cx="3888259" cy="6812773"/>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4F2116C4-2C80-464F-A618-4CAD39F843D3}"/>
              </a:ext>
            </a:extLst>
          </p:cNvPr>
          <p:cNvSpPr/>
          <p:nvPr/>
        </p:nvSpPr>
        <p:spPr>
          <a:xfrm>
            <a:off x="0" y="0"/>
            <a:ext cx="8303741"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F746355-2A4A-1E45-B798-41384382A766}"/>
              </a:ext>
            </a:extLst>
          </p:cNvPr>
          <p:cNvSpPr>
            <a:spLocks noGrp="1"/>
          </p:cNvSpPr>
          <p:nvPr>
            <p:ph type="title"/>
          </p:nvPr>
        </p:nvSpPr>
        <p:spPr>
          <a:xfrm>
            <a:off x="8439666" y="153082"/>
            <a:ext cx="3739978" cy="1737360"/>
          </a:xfrm>
        </p:spPr>
        <p:txBody>
          <a:bodyPr>
            <a:normAutofit fontScale="90000"/>
          </a:bodyPr>
          <a:lstStyle/>
          <a:p>
            <a:r>
              <a:rPr lang="en-US" dirty="0"/>
              <a:t>The MATURE HUMAN Brain is the BIGGEST SEX ORGAN WEIGHING ON AVERAGE: 2.7 lbs.</a:t>
            </a:r>
          </a:p>
        </p:txBody>
      </p:sp>
      <p:pic>
        <p:nvPicPr>
          <p:cNvPr id="8" name="Picture Placeholder 7">
            <a:extLst>
              <a:ext uri="{FF2B5EF4-FFF2-40B4-BE49-F238E27FC236}">
                <a16:creationId xmlns:a16="http://schemas.microsoft.com/office/drawing/2014/main" id="{869D94C8-1FDC-784C-847D-D0C3377103EB}"/>
              </a:ext>
            </a:extLst>
          </p:cNvPr>
          <p:cNvPicPr>
            <a:picLocks noGrp="1" noChangeAspect="1"/>
          </p:cNvPicPr>
          <p:nvPr>
            <p:ph type="pic" idx="1"/>
          </p:nvPr>
        </p:nvPicPr>
        <p:blipFill>
          <a:blip r:embed="rId3"/>
          <a:srcRect l="4612" r="4612"/>
          <a:stretch>
            <a:fillRect/>
          </a:stretch>
        </p:blipFill>
        <p:spPr>
          <a:xfrm>
            <a:off x="148281" y="153082"/>
            <a:ext cx="8019535" cy="6556637"/>
          </a:xfrm>
          <a:ln w="88900" cmpd="thinThick">
            <a:solidFill>
              <a:srgbClr val="C00000"/>
            </a:solidFill>
            <a:miter lim="800000"/>
          </a:ln>
        </p:spPr>
      </p:pic>
      <p:pic>
        <p:nvPicPr>
          <p:cNvPr id="12" name="Picture 11">
            <a:extLst>
              <a:ext uri="{FF2B5EF4-FFF2-40B4-BE49-F238E27FC236}">
                <a16:creationId xmlns:a16="http://schemas.microsoft.com/office/drawing/2014/main" id="{02A573A4-7D61-2744-8112-80D6CD97C2E8}"/>
              </a:ext>
            </a:extLst>
          </p:cNvPr>
          <p:cNvPicPr>
            <a:picLocks noChangeAspect="1"/>
          </p:cNvPicPr>
          <p:nvPr/>
        </p:nvPicPr>
        <p:blipFill>
          <a:blip r:embed="rId4"/>
          <a:stretch>
            <a:fillRect/>
          </a:stretch>
        </p:blipFill>
        <p:spPr>
          <a:xfrm>
            <a:off x="8509508" y="2020911"/>
            <a:ext cx="3476724" cy="3509319"/>
          </a:xfrm>
          <a:prstGeom prst="rect">
            <a:avLst/>
          </a:prstGeom>
          <a:ln w="38100">
            <a:solidFill>
              <a:schemeClr val="tx1"/>
            </a:solidFill>
          </a:ln>
        </p:spPr>
      </p:pic>
      <p:sp>
        <p:nvSpPr>
          <p:cNvPr id="3" name="TextBox 2">
            <a:extLst>
              <a:ext uri="{FF2B5EF4-FFF2-40B4-BE49-F238E27FC236}">
                <a16:creationId xmlns:a16="http://schemas.microsoft.com/office/drawing/2014/main" id="{A4741C05-CFD7-0347-8A27-EE79DA003194}"/>
              </a:ext>
            </a:extLst>
          </p:cNvPr>
          <p:cNvSpPr txBox="1"/>
          <p:nvPr/>
        </p:nvSpPr>
        <p:spPr>
          <a:xfrm>
            <a:off x="8377882" y="5584672"/>
            <a:ext cx="3739977" cy="1200329"/>
          </a:xfrm>
          <a:prstGeom prst="rect">
            <a:avLst/>
          </a:prstGeom>
          <a:noFill/>
        </p:spPr>
        <p:txBody>
          <a:bodyPr wrap="square" rtlCol="0">
            <a:spAutoFit/>
          </a:bodyPr>
          <a:lstStyle/>
          <a:p>
            <a:r>
              <a:rPr lang="en-US" b="1" dirty="0"/>
              <a:t>OUR THOUGHTS AND BELIEFS INFLUENCES OUR SELF TALK</a:t>
            </a:r>
          </a:p>
          <a:p>
            <a:r>
              <a:rPr lang="en-US" b="1" dirty="0"/>
              <a:t>AND OUR RELATIONSHIP </a:t>
            </a:r>
          </a:p>
          <a:p>
            <a:r>
              <a:rPr lang="en-US" b="1" dirty="0"/>
              <a:t>WITH SELF AND OTHERS.</a:t>
            </a:r>
          </a:p>
        </p:txBody>
      </p:sp>
      <p:sp>
        <p:nvSpPr>
          <p:cNvPr id="13" name="TextBox 12">
            <a:extLst>
              <a:ext uri="{FF2B5EF4-FFF2-40B4-BE49-F238E27FC236}">
                <a16:creationId xmlns:a16="http://schemas.microsoft.com/office/drawing/2014/main" id="{12D63879-14F6-6E42-9427-4C5B19B8102C}"/>
              </a:ext>
            </a:extLst>
          </p:cNvPr>
          <p:cNvSpPr txBox="1"/>
          <p:nvPr/>
        </p:nvSpPr>
        <p:spPr>
          <a:xfrm>
            <a:off x="8509508" y="5373334"/>
            <a:ext cx="2238106" cy="184666"/>
          </a:xfrm>
          <a:prstGeom prst="rect">
            <a:avLst/>
          </a:prstGeom>
          <a:noFill/>
        </p:spPr>
        <p:txBody>
          <a:bodyPr wrap="square" rtlCol="0">
            <a:spAutoFit/>
          </a:bodyPr>
          <a:lstStyle/>
          <a:p>
            <a:r>
              <a:rPr lang="en-US" sz="600" dirty="0"/>
              <a:t>STOCK PHOTO FROM PIXABAY</a:t>
            </a:r>
          </a:p>
        </p:txBody>
      </p:sp>
      <p:sp>
        <p:nvSpPr>
          <p:cNvPr id="14" name="TextBox 13">
            <a:extLst>
              <a:ext uri="{FF2B5EF4-FFF2-40B4-BE49-F238E27FC236}">
                <a16:creationId xmlns:a16="http://schemas.microsoft.com/office/drawing/2014/main" id="{9AF7E7D9-0AD2-BB48-A3C0-B7E26FC0AA42}"/>
              </a:ext>
            </a:extLst>
          </p:cNvPr>
          <p:cNvSpPr txBox="1"/>
          <p:nvPr/>
        </p:nvSpPr>
        <p:spPr>
          <a:xfrm>
            <a:off x="5942066" y="6506861"/>
            <a:ext cx="2238106" cy="184666"/>
          </a:xfrm>
          <a:prstGeom prst="rect">
            <a:avLst/>
          </a:prstGeom>
          <a:noFill/>
        </p:spPr>
        <p:txBody>
          <a:bodyPr wrap="square" rtlCol="0">
            <a:spAutoFit/>
          </a:bodyPr>
          <a:lstStyle/>
          <a:p>
            <a:pPr algn="r"/>
            <a:r>
              <a:rPr lang="en-US" sz="600" dirty="0">
                <a:solidFill>
                  <a:srgbClr val="C00000"/>
                </a:solidFill>
              </a:rPr>
              <a:t>STOCK PHOTO FROM SHUTTERSTOCK</a:t>
            </a:r>
          </a:p>
        </p:txBody>
      </p:sp>
      <p:sp>
        <p:nvSpPr>
          <p:cNvPr id="4" name="TextBox 3">
            <a:extLst>
              <a:ext uri="{FF2B5EF4-FFF2-40B4-BE49-F238E27FC236}">
                <a16:creationId xmlns:a16="http://schemas.microsoft.com/office/drawing/2014/main" id="{6C5A9085-5235-9C40-8C1F-BF5A3FB4D6CD}"/>
              </a:ext>
            </a:extLst>
          </p:cNvPr>
          <p:cNvSpPr txBox="1"/>
          <p:nvPr/>
        </p:nvSpPr>
        <p:spPr>
          <a:xfrm>
            <a:off x="8439666" y="1743456"/>
            <a:ext cx="3546566" cy="261610"/>
          </a:xfrm>
          <a:prstGeom prst="rect">
            <a:avLst/>
          </a:prstGeom>
          <a:noFill/>
        </p:spPr>
        <p:txBody>
          <a:bodyPr wrap="square" rtlCol="0">
            <a:spAutoFit/>
          </a:bodyPr>
          <a:lstStyle/>
          <a:p>
            <a:pPr algn="r"/>
            <a:r>
              <a:rPr lang="en-US" sz="1100" dirty="0">
                <a:latin typeface="Times New Roman" panose="02020603050405020304" pitchFamily="18" charset="0"/>
                <a:cs typeface="Times New Roman" panose="02020603050405020304" pitchFamily="18" charset="0"/>
              </a:rPr>
              <a:t>Kerner, 2010)</a:t>
            </a:r>
          </a:p>
        </p:txBody>
      </p:sp>
    </p:spTree>
    <p:extLst>
      <p:ext uri="{BB962C8B-B14F-4D97-AF65-F5344CB8AC3E}">
        <p14:creationId xmlns:p14="http://schemas.microsoft.com/office/powerpoint/2010/main" val="4211424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AA47E044-927A-B24A-A797-FEA876396DDF}"/>
              </a:ext>
            </a:extLst>
          </p:cNvPr>
          <p:cNvCxnSpPr/>
          <p:nvPr/>
        </p:nvCxnSpPr>
        <p:spPr>
          <a:xfrm>
            <a:off x="8304213" y="25400"/>
            <a:ext cx="0" cy="6858000"/>
          </a:xfrm>
          <a:prstGeom prst="line">
            <a:avLst/>
          </a:prstGeom>
          <a:ln w="38100"/>
        </p:spPr>
        <p:style>
          <a:lnRef idx="1">
            <a:schemeClr val="dk1"/>
          </a:lnRef>
          <a:fillRef idx="0">
            <a:schemeClr val="dk1"/>
          </a:fillRef>
          <a:effectRef idx="0">
            <a:schemeClr val="dk1"/>
          </a:effectRef>
          <a:fontRef idx="minor">
            <a:schemeClr val="tx1"/>
          </a:fontRef>
        </p:style>
      </p:cxnSp>
      <p:pic>
        <p:nvPicPr>
          <p:cNvPr id="7" name="Picture Placeholder 6">
            <a:extLst>
              <a:ext uri="{FF2B5EF4-FFF2-40B4-BE49-F238E27FC236}">
                <a16:creationId xmlns:a16="http://schemas.microsoft.com/office/drawing/2014/main" id="{52EFA517-ACEA-DA4F-AA1C-D92B85FA99E8}"/>
              </a:ext>
            </a:extLst>
          </p:cNvPr>
          <p:cNvPicPr>
            <a:picLocks noGrp="1" noChangeAspect="1"/>
          </p:cNvPicPr>
          <p:nvPr>
            <p:ph type="pic" idx="1"/>
          </p:nvPr>
        </p:nvPicPr>
        <p:blipFill>
          <a:blip r:embed="rId3"/>
          <a:srcRect t="22472" b="22472"/>
          <a:stretch>
            <a:fillRect/>
          </a:stretch>
        </p:blipFill>
        <p:spPr>
          <a:xfrm>
            <a:off x="0" y="25400"/>
            <a:ext cx="8304213" cy="6858000"/>
          </a:xfrm>
          <a:prstGeom prst="rect">
            <a:avLst/>
          </a:prstGeom>
        </p:spPr>
      </p:pic>
      <p:sp>
        <p:nvSpPr>
          <p:cNvPr id="3" name="Rectangle 2">
            <a:extLst>
              <a:ext uri="{FF2B5EF4-FFF2-40B4-BE49-F238E27FC236}">
                <a16:creationId xmlns:a16="http://schemas.microsoft.com/office/drawing/2014/main" id="{2322DF50-07C0-1A45-BE43-BADD008F3682}"/>
              </a:ext>
            </a:extLst>
          </p:cNvPr>
          <p:cNvSpPr/>
          <p:nvPr/>
        </p:nvSpPr>
        <p:spPr>
          <a:xfrm>
            <a:off x="0" y="0"/>
            <a:ext cx="12192000" cy="6858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BA8D4D73-C87A-E543-8ED1-6B3C93F8BE1B}"/>
              </a:ext>
            </a:extLst>
          </p:cNvPr>
          <p:cNvSpPr/>
          <p:nvPr/>
        </p:nvSpPr>
        <p:spPr>
          <a:xfrm>
            <a:off x="0" y="12700"/>
            <a:ext cx="12191999" cy="6832600"/>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66008471-1582-4244-95E5-29A42853B48A}"/>
              </a:ext>
            </a:extLst>
          </p:cNvPr>
          <p:cNvCxnSpPr/>
          <p:nvPr/>
        </p:nvCxnSpPr>
        <p:spPr>
          <a:xfrm>
            <a:off x="8304213" y="25400"/>
            <a:ext cx="0" cy="68199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DFEBB71-94F9-C041-B085-06F7D5F7A5E4}"/>
              </a:ext>
            </a:extLst>
          </p:cNvPr>
          <p:cNvSpPr txBox="1"/>
          <p:nvPr/>
        </p:nvSpPr>
        <p:spPr>
          <a:xfrm>
            <a:off x="8314695" y="47265"/>
            <a:ext cx="3843162" cy="7001917"/>
          </a:xfrm>
          <a:prstGeom prst="rect">
            <a:avLst/>
          </a:prstGeom>
          <a:noFill/>
        </p:spPr>
        <p:txBody>
          <a:bodyPr wrap="square" rtlCol="0">
            <a:spAutoFit/>
          </a:bodyPr>
          <a:lstStyle/>
          <a:p>
            <a:r>
              <a:rPr lang="en-US" sz="1400" b="1" dirty="0">
                <a:highlight>
                  <a:srgbClr val="C0C0C0"/>
                </a:highlight>
              </a:rPr>
              <a:t>The limbic system is</a:t>
            </a:r>
            <a:r>
              <a:rPr lang="en-US" sz="1200" dirty="0">
                <a:highlight>
                  <a:srgbClr val="C0C0C0"/>
                </a:highlight>
              </a:rPr>
              <a:t> the older embryological part of brain that is one of the first to form as a fetus. It is the interface between the brain and the outside world. </a:t>
            </a:r>
            <a:r>
              <a:rPr lang="en-US" sz="1200" b="1" i="1" u="sng" dirty="0">
                <a:highlight>
                  <a:srgbClr val="C0C0C0"/>
                </a:highlight>
              </a:rPr>
              <a:t>The limbic system is the seat of the emotional center and is partly responsible for our fight or flight response</a:t>
            </a:r>
            <a:r>
              <a:rPr lang="en-US" sz="1200" dirty="0"/>
              <a:t>, our emotional reaction to something, hormones, motivation, pain reflex and our mood fluctuations. An important part of the limbic system is the hypothalamus, which controls the body’s </a:t>
            </a:r>
            <a:r>
              <a:rPr lang="en-US" sz="1200" dirty="0">
                <a:highlight>
                  <a:srgbClr val="C0C0C0"/>
                </a:highlight>
              </a:rPr>
              <a:t>homeostasis</a:t>
            </a:r>
            <a:r>
              <a:rPr lang="en-US" sz="1200" dirty="0"/>
              <a:t>. If the body is feeling imbalanced, the hypothalamus will try to return it to “set point” much like a thermostat adjusting hot and cold. </a:t>
            </a:r>
            <a:r>
              <a:rPr lang="en-US" sz="1200" b="1" i="1" u="sng" dirty="0">
                <a:highlight>
                  <a:srgbClr val="C0C0C0"/>
                </a:highlight>
              </a:rPr>
              <a:t>The hypothalamus regulates hunger, thirst and response to pleasure and pain</a:t>
            </a:r>
            <a:r>
              <a:rPr lang="en-US" sz="1200" b="1" i="1" dirty="0">
                <a:highlight>
                  <a:srgbClr val="C0C0C0"/>
                </a:highlight>
              </a:rPr>
              <a:t>. </a:t>
            </a:r>
            <a:r>
              <a:rPr lang="en-US" sz="1200" dirty="0"/>
              <a:t>It also affects, through the parasympathetic and sympathetic nervous system, one’s blood pressure, heart rate, the sleep/awake response </a:t>
            </a:r>
            <a:r>
              <a:rPr lang="en-US" sz="1300" b="1" i="1" u="sng" dirty="0">
                <a:highlight>
                  <a:srgbClr val="C0C0C0"/>
                </a:highlight>
              </a:rPr>
              <a:t>and sexual arousal</a:t>
            </a:r>
            <a:r>
              <a:rPr lang="en-US" sz="1200" b="1" i="1" dirty="0">
                <a:highlight>
                  <a:srgbClr val="C0C0C0"/>
                </a:highlight>
              </a:rPr>
              <a:t>. </a:t>
            </a:r>
            <a:r>
              <a:rPr lang="en-US" sz="1200" dirty="0">
                <a:highlight>
                  <a:srgbClr val="C0C0C0"/>
                </a:highlight>
              </a:rPr>
              <a:t>Another important part of this system is the amygdalae, </a:t>
            </a:r>
            <a:r>
              <a:rPr lang="en-US" sz="1300" b="1" i="1" u="sng" dirty="0">
                <a:highlight>
                  <a:srgbClr val="C0C0C0"/>
                </a:highlight>
              </a:rPr>
              <a:t>primeval arousal centers that processes memory of emotional reactions</a:t>
            </a:r>
            <a:r>
              <a:rPr lang="en-US" sz="1200" dirty="0">
                <a:highlight>
                  <a:srgbClr val="C0C0C0"/>
                </a:highlight>
              </a:rPr>
              <a:t>. They store all info relevant to emotional events, which include fear conditioning and conditioning of emotional response. </a:t>
            </a:r>
            <a:r>
              <a:rPr lang="en-US" sz="1300" b="1" i="1" u="sng" dirty="0">
                <a:highlight>
                  <a:srgbClr val="808080"/>
                </a:highlight>
              </a:rPr>
              <a:t>The amygdalae register non‑verbal signals of anger, fear, defensiveness and aggression. They also contribute to the sexual response</a:t>
            </a:r>
            <a:r>
              <a:rPr lang="en-US" sz="1300" dirty="0">
                <a:highlight>
                  <a:srgbClr val="C0C0C0"/>
                </a:highlight>
              </a:rPr>
              <a:t>. 90% of subconscious behavior is governed by the limbic system. It prompts our behaviors to satisfy our needs. It doesn’t focus on right or wrong, good or bad, moral or immoral. It creates cravings for food, sex, sleep, etc. - pre-rational urges that hijack the rational part of the brain. It is an ancient incentive system for </a:t>
            </a:r>
          </a:p>
          <a:p>
            <a:r>
              <a:rPr lang="en-US" sz="1300" dirty="0">
                <a:highlight>
                  <a:srgbClr val="C0C0C0"/>
                </a:highlight>
              </a:rPr>
              <a:t>survival.</a:t>
            </a:r>
          </a:p>
          <a:p>
            <a:endParaRPr lang="en-US" sz="1200" dirty="0"/>
          </a:p>
          <a:p>
            <a:endParaRPr lang="en-US" sz="1200" dirty="0"/>
          </a:p>
        </p:txBody>
      </p:sp>
      <p:sp>
        <p:nvSpPr>
          <p:cNvPr id="11" name="TextBox 10">
            <a:extLst>
              <a:ext uri="{FF2B5EF4-FFF2-40B4-BE49-F238E27FC236}">
                <a16:creationId xmlns:a16="http://schemas.microsoft.com/office/drawing/2014/main" id="{2A269114-C503-EC4C-A71A-A635727BFDDC}"/>
              </a:ext>
            </a:extLst>
          </p:cNvPr>
          <p:cNvSpPr txBox="1"/>
          <p:nvPr/>
        </p:nvSpPr>
        <p:spPr>
          <a:xfrm>
            <a:off x="8304212" y="6642556"/>
            <a:ext cx="2238106" cy="184666"/>
          </a:xfrm>
          <a:prstGeom prst="rect">
            <a:avLst/>
          </a:prstGeom>
          <a:noFill/>
        </p:spPr>
        <p:txBody>
          <a:bodyPr wrap="square" rtlCol="0">
            <a:spAutoFit/>
          </a:bodyPr>
          <a:lstStyle/>
          <a:p>
            <a:r>
              <a:rPr lang="en-US" sz="600" dirty="0"/>
              <a:t>STOCK PHOTO FROM SHUTTERSTOCK</a:t>
            </a:r>
          </a:p>
        </p:txBody>
      </p:sp>
      <p:sp>
        <p:nvSpPr>
          <p:cNvPr id="2" name="TextBox 1">
            <a:extLst>
              <a:ext uri="{FF2B5EF4-FFF2-40B4-BE49-F238E27FC236}">
                <a16:creationId xmlns:a16="http://schemas.microsoft.com/office/drawing/2014/main" id="{C19063E9-1E82-A941-88C2-36643AE7F9D9}"/>
              </a:ext>
            </a:extLst>
          </p:cNvPr>
          <p:cNvSpPr txBox="1"/>
          <p:nvPr/>
        </p:nvSpPr>
        <p:spPr>
          <a:xfrm>
            <a:off x="9634113" y="6609090"/>
            <a:ext cx="2523744" cy="261610"/>
          </a:xfrm>
          <a:prstGeom prst="rect">
            <a:avLst/>
          </a:prstGeom>
          <a:noFill/>
        </p:spPr>
        <p:txBody>
          <a:bodyPr wrap="square" rtlCol="0">
            <a:spAutoFit/>
          </a:bodyPr>
          <a:lstStyle/>
          <a:p>
            <a:pPr algn="r"/>
            <a:r>
              <a:rPr lang="en-US" sz="1100" dirty="0">
                <a:latin typeface="Times New Roman" panose="02020603050405020304" pitchFamily="18" charset="0"/>
                <a:cs typeface="Times New Roman" panose="02020603050405020304" pitchFamily="18" charset="0"/>
              </a:rPr>
              <a:t>Bovenizer, 2017)</a:t>
            </a:r>
          </a:p>
        </p:txBody>
      </p:sp>
      <p:sp>
        <p:nvSpPr>
          <p:cNvPr id="4" name="Left Arrow 3">
            <a:extLst>
              <a:ext uri="{FF2B5EF4-FFF2-40B4-BE49-F238E27FC236}">
                <a16:creationId xmlns:a16="http://schemas.microsoft.com/office/drawing/2014/main" id="{79A05ADD-3C6D-4248-B769-424F1C74DE8A}"/>
              </a:ext>
            </a:extLst>
          </p:cNvPr>
          <p:cNvSpPr/>
          <p:nvPr/>
        </p:nvSpPr>
        <p:spPr>
          <a:xfrm>
            <a:off x="11698891" y="4715838"/>
            <a:ext cx="650646" cy="318499"/>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7867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1203ABD-EDFB-3B48-9E8E-4D6D5809ECAE}"/>
              </a:ext>
            </a:extLst>
          </p:cNvPr>
          <p:cNvSpPr txBox="1"/>
          <p:nvPr/>
        </p:nvSpPr>
        <p:spPr>
          <a:xfrm>
            <a:off x="1970091" y="4123594"/>
            <a:ext cx="7834489" cy="2431435"/>
          </a:xfrm>
          <a:prstGeom prst="rect">
            <a:avLst/>
          </a:prstGeom>
          <a:noFill/>
        </p:spPr>
        <p:txBody>
          <a:bodyPr wrap="square" rtlCol="0">
            <a:spAutoFit/>
          </a:bodyPr>
          <a:lstStyle/>
          <a:p>
            <a:r>
              <a:rPr lang="en-US" sz="14800" b="1" dirty="0">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rPr>
              <a:t>SHAME</a:t>
            </a:r>
          </a:p>
        </p:txBody>
      </p:sp>
      <p:sp>
        <p:nvSpPr>
          <p:cNvPr id="8" name="TextBox 7">
            <a:extLst>
              <a:ext uri="{FF2B5EF4-FFF2-40B4-BE49-F238E27FC236}">
                <a16:creationId xmlns:a16="http://schemas.microsoft.com/office/drawing/2014/main" id="{83010BF7-1A8C-AD4F-9E49-A7B7AC44BD9E}"/>
              </a:ext>
            </a:extLst>
          </p:cNvPr>
          <p:cNvSpPr txBox="1"/>
          <p:nvPr/>
        </p:nvSpPr>
        <p:spPr>
          <a:xfrm>
            <a:off x="654756" y="4918416"/>
            <a:ext cx="10205156" cy="1077218"/>
          </a:xfrm>
          <a:prstGeom prst="rect">
            <a:avLst/>
          </a:prstGeom>
          <a:noFill/>
        </p:spPr>
        <p:txBody>
          <a:bodyPr wrap="square" rtlCol="0">
            <a:spAutoFit/>
          </a:bodyPr>
          <a:lstStyle/>
          <a:p>
            <a:pPr algn="ctr"/>
            <a:r>
              <a:rPr lang="en-US" sz="3200" b="1" dirty="0"/>
              <a:t>THOSE THINGS THAT ARE DONE IN THE</a:t>
            </a:r>
          </a:p>
          <a:p>
            <a:pPr algn="ctr"/>
            <a:r>
              <a:rPr lang="en-US" sz="3200" b="1" dirty="0"/>
              <a:t>DARK THAT NO ONE KNOWS ABOUT BUT US</a:t>
            </a:r>
          </a:p>
        </p:txBody>
      </p:sp>
      <p:sp>
        <p:nvSpPr>
          <p:cNvPr id="4" name="TextBox 3">
            <a:extLst>
              <a:ext uri="{FF2B5EF4-FFF2-40B4-BE49-F238E27FC236}">
                <a16:creationId xmlns:a16="http://schemas.microsoft.com/office/drawing/2014/main" id="{5AC0B20E-3651-E942-B738-C8D2C4EE761B}"/>
              </a:ext>
            </a:extLst>
          </p:cNvPr>
          <p:cNvSpPr txBox="1"/>
          <p:nvPr/>
        </p:nvSpPr>
        <p:spPr>
          <a:xfrm>
            <a:off x="970846" y="2235200"/>
            <a:ext cx="10080978" cy="2154436"/>
          </a:xfrm>
          <a:prstGeom prst="rect">
            <a:avLst/>
          </a:prstGeom>
          <a:noFill/>
        </p:spPr>
        <p:txBody>
          <a:bodyPr wrap="square" rtlCol="0">
            <a:spAutoFit/>
          </a:bodyPr>
          <a:lstStyle/>
          <a:p>
            <a:pPr algn="just"/>
            <a:r>
              <a:rPr lang="en-US" sz="2400" b="1" dirty="0"/>
              <a:t>ROMANS 7:15-25</a:t>
            </a:r>
            <a:r>
              <a:rPr lang="en-US" sz="1200" baseline="30000" dirty="0"/>
              <a:t> </a:t>
            </a:r>
            <a:r>
              <a:rPr lang="en-US" sz="1400" dirty="0"/>
              <a:t>For I do not understand my own actions. For I do not do what I want, but I do the very thing I hate. </a:t>
            </a:r>
            <a:r>
              <a:rPr lang="en-US" sz="1400" baseline="30000" dirty="0"/>
              <a:t> </a:t>
            </a:r>
            <a:r>
              <a:rPr lang="en-US" sz="1400" dirty="0"/>
              <a:t>Now if I do what I do not want, I agree with the law, that it is good. </a:t>
            </a:r>
            <a:r>
              <a:rPr lang="en-US" sz="1400" baseline="30000" dirty="0"/>
              <a:t> </a:t>
            </a:r>
            <a:r>
              <a:rPr lang="en-US" sz="1400" dirty="0"/>
              <a:t>So now it is no longer I who do it, but sin that dwells within me. </a:t>
            </a:r>
            <a:r>
              <a:rPr lang="en-US" sz="1400" baseline="30000" dirty="0"/>
              <a:t> </a:t>
            </a:r>
            <a:r>
              <a:rPr lang="en-US" sz="1400" dirty="0"/>
              <a:t>For I know that nothing good dwells in me, that is, in my flesh. For I have the desire to do what is right, but not the ability to carry it out. </a:t>
            </a:r>
            <a:r>
              <a:rPr lang="en-US" sz="1400" baseline="30000" dirty="0"/>
              <a:t> </a:t>
            </a:r>
            <a:r>
              <a:rPr lang="en-US" sz="1400" dirty="0"/>
              <a:t>For I do not do the good I want, but the evil I do not want is what I keep on doing. </a:t>
            </a:r>
            <a:r>
              <a:rPr lang="en-US" sz="1400" baseline="30000" dirty="0"/>
              <a:t> </a:t>
            </a:r>
            <a:r>
              <a:rPr lang="en-US" sz="1400" dirty="0"/>
              <a:t>Now if I do what I do not want, it is no longer I who do it, but sin that dwells within me. </a:t>
            </a:r>
            <a:r>
              <a:rPr lang="en-US" sz="1400" baseline="30000" dirty="0"/>
              <a:t> </a:t>
            </a:r>
            <a:r>
              <a:rPr lang="en-US" sz="1400" dirty="0"/>
              <a:t>So I find it to be a law that when I want to do right, evil lies close at hand. </a:t>
            </a:r>
            <a:r>
              <a:rPr lang="en-US" sz="1400" baseline="30000" dirty="0"/>
              <a:t> </a:t>
            </a:r>
            <a:r>
              <a:rPr lang="en-US" sz="1400" dirty="0"/>
              <a:t>For I delight in the law of God, in my inner being, </a:t>
            </a:r>
            <a:r>
              <a:rPr lang="en-US" sz="1400" baseline="30000" dirty="0"/>
              <a:t> </a:t>
            </a:r>
            <a:r>
              <a:rPr lang="en-US" sz="1400" dirty="0"/>
              <a:t>but I see in my members another law waging war against the law of my mind and making me captive to the law of sin that dwells in my members. </a:t>
            </a:r>
            <a:r>
              <a:rPr lang="en-US" sz="1400" baseline="30000" dirty="0"/>
              <a:t> </a:t>
            </a:r>
            <a:r>
              <a:rPr lang="en-US" sz="1400" dirty="0"/>
              <a:t>Wretched man that I am! Who will deliver me from this body of death? </a:t>
            </a:r>
            <a:r>
              <a:rPr lang="en-US" sz="1400" baseline="30000" dirty="0"/>
              <a:t> </a:t>
            </a:r>
            <a:r>
              <a:rPr lang="en-US" sz="1400" dirty="0"/>
              <a:t>Thanks be to God through Jesus Christ our Lord! </a:t>
            </a:r>
          </a:p>
          <a:p>
            <a:endParaRPr lang="en-US" sz="1200" dirty="0"/>
          </a:p>
        </p:txBody>
      </p:sp>
      <p:sp>
        <p:nvSpPr>
          <p:cNvPr id="5" name="TextBox 4">
            <a:extLst>
              <a:ext uri="{FF2B5EF4-FFF2-40B4-BE49-F238E27FC236}">
                <a16:creationId xmlns:a16="http://schemas.microsoft.com/office/drawing/2014/main" id="{F3CF9870-1041-9840-AE59-DBB76BEDA685}"/>
              </a:ext>
            </a:extLst>
          </p:cNvPr>
          <p:cNvSpPr txBox="1"/>
          <p:nvPr/>
        </p:nvSpPr>
        <p:spPr>
          <a:xfrm>
            <a:off x="925691" y="1529449"/>
            <a:ext cx="10171287" cy="954107"/>
          </a:xfrm>
          <a:prstGeom prst="rect">
            <a:avLst/>
          </a:prstGeom>
          <a:noFill/>
        </p:spPr>
        <p:txBody>
          <a:bodyPr wrap="square" rtlCol="0">
            <a:spAutoFit/>
          </a:bodyPr>
          <a:lstStyle/>
          <a:p>
            <a:pPr algn="just"/>
            <a:r>
              <a:rPr lang="en-US" sz="1400" dirty="0">
                <a:highlight>
                  <a:srgbClr val="C0C0C0"/>
                </a:highlight>
              </a:rPr>
              <a:t>So if 90% of subconscious behavior is governed by the limbic system, which is an ancient incentive system for survival that prompts our behaviors to satisfy our needs. And it doesn’t focus on right or wrong, good or bad, moral or immoral. And creates cravings for food, sex, sleep, etc. – that are pre-rational urges that hijack the rational part of the brain.</a:t>
            </a:r>
          </a:p>
          <a:p>
            <a:endParaRPr lang="en-US" sz="1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C2D625F-5A99-474F-A342-FFD8C221ECE4}"/>
              </a:ext>
            </a:extLst>
          </p:cNvPr>
          <p:cNvSpPr txBox="1"/>
          <p:nvPr/>
        </p:nvSpPr>
        <p:spPr>
          <a:xfrm>
            <a:off x="925691" y="391153"/>
            <a:ext cx="10171287" cy="892552"/>
          </a:xfrm>
          <a:prstGeom prst="rect">
            <a:avLst/>
          </a:prstGeom>
          <a:solidFill>
            <a:schemeClr val="accent3">
              <a:lumMod val="60000"/>
              <a:lumOff val="40000"/>
            </a:schemeClr>
          </a:solidFill>
        </p:spPr>
        <p:txBody>
          <a:bodyPr wrap="square" rtlCol="0">
            <a:spAutoFit/>
          </a:bodyPr>
          <a:lstStyle/>
          <a:p>
            <a:pPr algn="ctr"/>
            <a:r>
              <a:rPr lang="en-US" sz="2600" b="1" dirty="0"/>
              <a:t>WHAT ARE WE TO DO? </a:t>
            </a:r>
          </a:p>
          <a:p>
            <a:pPr algn="ctr"/>
            <a:r>
              <a:rPr lang="en-US" sz="2600" b="1" dirty="0"/>
              <a:t>How do we overcome our unconscious desires and cravings? </a:t>
            </a:r>
          </a:p>
        </p:txBody>
      </p:sp>
      <p:sp>
        <p:nvSpPr>
          <p:cNvPr id="7" name="TextBox 6">
            <a:extLst>
              <a:ext uri="{FF2B5EF4-FFF2-40B4-BE49-F238E27FC236}">
                <a16:creationId xmlns:a16="http://schemas.microsoft.com/office/drawing/2014/main" id="{7460231D-C3A2-A543-B62E-FC005A6E5A19}"/>
              </a:ext>
            </a:extLst>
          </p:cNvPr>
          <p:cNvSpPr txBox="1"/>
          <p:nvPr/>
        </p:nvSpPr>
        <p:spPr>
          <a:xfrm>
            <a:off x="970846" y="4389636"/>
            <a:ext cx="8624710" cy="369332"/>
          </a:xfrm>
          <a:prstGeom prst="rect">
            <a:avLst/>
          </a:prstGeom>
          <a:noFill/>
        </p:spPr>
        <p:txBody>
          <a:bodyPr wrap="square" rtlCol="0">
            <a:spAutoFit/>
          </a:bodyPr>
          <a:lstStyle/>
          <a:p>
            <a:pPr algn="ctr"/>
            <a:r>
              <a:rPr lang="en-US" b="1" dirty="0"/>
              <a:t>ROMANS 5:5 / GALATIANS 4:6-7 / ACTS 17:28 / MICAH 6:8 / AMOS 3:3</a:t>
            </a:r>
          </a:p>
        </p:txBody>
      </p:sp>
      <p:sp>
        <p:nvSpPr>
          <p:cNvPr id="9" name="TextBox 8">
            <a:extLst>
              <a:ext uri="{FF2B5EF4-FFF2-40B4-BE49-F238E27FC236}">
                <a16:creationId xmlns:a16="http://schemas.microsoft.com/office/drawing/2014/main" id="{F1695C63-B96C-8D40-848A-E946F0EAC17C}"/>
              </a:ext>
            </a:extLst>
          </p:cNvPr>
          <p:cNvSpPr txBox="1"/>
          <p:nvPr/>
        </p:nvSpPr>
        <p:spPr>
          <a:xfrm>
            <a:off x="654756" y="5995634"/>
            <a:ext cx="10871200" cy="600164"/>
          </a:xfrm>
          <a:prstGeom prst="rect">
            <a:avLst/>
          </a:prstGeom>
          <a:noFill/>
        </p:spPr>
        <p:txBody>
          <a:bodyPr wrap="square" rtlCol="0">
            <a:spAutoFit/>
          </a:bodyPr>
          <a:lstStyle/>
          <a:p>
            <a:pPr algn="just"/>
            <a:r>
              <a:rPr lang="en-US" sz="1100" dirty="0">
                <a:latin typeface="Times New Roman" panose="02020603050405020304" pitchFamily="18" charset="0"/>
                <a:cs typeface="Times New Roman" panose="02020603050405020304" pitchFamily="18" charset="0"/>
              </a:rPr>
              <a:t>JOHN 3:18-21 Whoever believes in him is not condemned, but whoever does not believe stands condemned already because they have not believed in the name of God’s one and only Son. </a:t>
            </a:r>
            <a:r>
              <a:rPr lang="en-US" sz="1100" baseline="30000" dirty="0">
                <a:latin typeface="Times New Roman" panose="02020603050405020304" pitchFamily="18" charset="0"/>
                <a:cs typeface="Times New Roman" panose="02020603050405020304" pitchFamily="18" charset="0"/>
              </a:rPr>
              <a:t> </a:t>
            </a:r>
            <a:r>
              <a:rPr lang="en-US" sz="1100" dirty="0">
                <a:latin typeface="Times New Roman" panose="02020603050405020304" pitchFamily="18" charset="0"/>
                <a:cs typeface="Times New Roman" panose="02020603050405020304" pitchFamily="18" charset="0"/>
              </a:rPr>
              <a:t>This is the verdict: Light has come into the world, but people loved darkness instead of light because their deeds were evil. Everyone who does evil hates the light, and will not come into the light for fear that their deeds will be exposed. </a:t>
            </a:r>
            <a:r>
              <a:rPr lang="en-US" sz="1100" baseline="30000" dirty="0">
                <a:latin typeface="Times New Roman" panose="02020603050405020304" pitchFamily="18" charset="0"/>
                <a:cs typeface="Times New Roman" panose="02020603050405020304" pitchFamily="18" charset="0"/>
              </a:rPr>
              <a:t> </a:t>
            </a:r>
            <a:r>
              <a:rPr lang="en-US" sz="1100" dirty="0">
                <a:latin typeface="Times New Roman" panose="02020603050405020304" pitchFamily="18" charset="0"/>
                <a:cs typeface="Times New Roman" panose="02020603050405020304" pitchFamily="18" charset="0"/>
              </a:rPr>
              <a:t>But whoever lives by the truth comes into the light, so that it may be seen plainly that what they have done has been done in the sight of God.</a:t>
            </a:r>
          </a:p>
        </p:txBody>
      </p:sp>
    </p:spTree>
    <p:extLst>
      <p:ext uri="{BB962C8B-B14F-4D97-AF65-F5344CB8AC3E}">
        <p14:creationId xmlns:p14="http://schemas.microsoft.com/office/powerpoint/2010/main" val="3666358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39955AC-6049-5845-B871-E208ADF9AB24}"/>
              </a:ext>
            </a:extLst>
          </p:cNvPr>
          <p:cNvSpPr txBox="1"/>
          <p:nvPr/>
        </p:nvSpPr>
        <p:spPr>
          <a:xfrm>
            <a:off x="-1" y="5337973"/>
            <a:ext cx="12191999" cy="1600438"/>
          </a:xfrm>
          <a:prstGeom prst="rect">
            <a:avLst/>
          </a:prstGeom>
          <a:solidFill>
            <a:schemeClr val="accent3"/>
          </a:solidFill>
        </p:spPr>
        <p:txBody>
          <a:bodyPr wrap="square" rtlCol="0">
            <a:spAutoFit/>
          </a:bodyPr>
          <a:lstStyle/>
          <a:p>
            <a:pPr algn="just"/>
            <a:r>
              <a:rPr lang="en-US" sz="1400" b="1" u="sng" dirty="0"/>
              <a:t>Breaking the Cycle of Shame</a:t>
            </a:r>
            <a:r>
              <a:rPr lang="en-US" sz="1400" b="1" dirty="0"/>
              <a:t>: Breaking self-destructive habits requires action, not just willpower • Changing destructive behaviors requires trying out new, affirming behaviors to replace them • New behaviors that generate positive feedback and reward create new connections in the brain, creating the momentum for ongoing growth and change. Shame can be healed by: • Breaking secrecy with people who understand • Becoming vulnerable in a safe environment that allows the client to take the healthy risk to be seen and known authentically, acting from a positive motive and trying out new behaviors in a safe and (nonjudgmental) setting. </a:t>
            </a:r>
          </a:p>
          <a:p>
            <a:pPr algn="just"/>
            <a:r>
              <a:rPr lang="en-US" sz="1400" b="1" dirty="0"/>
              <a:t>Empowering actions that generates self-esteem are the antidote to shame.</a:t>
            </a:r>
          </a:p>
          <a:p>
            <a:pPr algn="just"/>
            <a:endParaRPr lang="en-US" sz="1400" dirty="0"/>
          </a:p>
        </p:txBody>
      </p:sp>
      <p:sp>
        <p:nvSpPr>
          <p:cNvPr id="3" name="Rectangle 2">
            <a:extLst>
              <a:ext uri="{FF2B5EF4-FFF2-40B4-BE49-F238E27FC236}">
                <a16:creationId xmlns:a16="http://schemas.microsoft.com/office/drawing/2014/main" id="{4C5B9F18-930E-1E48-81E2-6746BA0D4769}"/>
              </a:ext>
            </a:extLst>
          </p:cNvPr>
          <p:cNvSpPr/>
          <p:nvPr/>
        </p:nvSpPr>
        <p:spPr>
          <a:xfrm>
            <a:off x="0" y="0"/>
            <a:ext cx="12192000" cy="68580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77CEE14F-4325-5A48-AAAB-705837F2BE55}"/>
              </a:ext>
            </a:extLst>
          </p:cNvPr>
          <p:cNvPicPr>
            <a:picLocks noChangeAspect="1"/>
          </p:cNvPicPr>
          <p:nvPr/>
        </p:nvPicPr>
        <p:blipFill rotWithShape="1">
          <a:blip r:embed="rId3"/>
          <a:srcRect b="9840"/>
          <a:stretch/>
        </p:blipFill>
        <p:spPr>
          <a:xfrm>
            <a:off x="123910" y="175258"/>
            <a:ext cx="8020219" cy="5053476"/>
          </a:xfrm>
          <a:prstGeom prst="rect">
            <a:avLst/>
          </a:prstGeom>
        </p:spPr>
      </p:pic>
      <p:sp>
        <p:nvSpPr>
          <p:cNvPr id="8" name="TextBox 7">
            <a:extLst>
              <a:ext uri="{FF2B5EF4-FFF2-40B4-BE49-F238E27FC236}">
                <a16:creationId xmlns:a16="http://schemas.microsoft.com/office/drawing/2014/main" id="{27CAB8EE-D4F2-F040-BF55-B4AE81DB00DD}"/>
              </a:ext>
            </a:extLst>
          </p:cNvPr>
          <p:cNvSpPr txBox="1"/>
          <p:nvPr/>
        </p:nvSpPr>
        <p:spPr>
          <a:xfrm>
            <a:off x="8327571" y="0"/>
            <a:ext cx="3864429" cy="5570756"/>
          </a:xfrm>
          <a:prstGeom prst="rect">
            <a:avLst/>
          </a:prstGeom>
          <a:noFill/>
        </p:spPr>
        <p:txBody>
          <a:bodyPr wrap="square" rtlCol="0">
            <a:spAutoFit/>
          </a:bodyPr>
          <a:lstStyle/>
          <a:p>
            <a:endParaRPr lang="en-US" sz="1400" b="1" dirty="0"/>
          </a:p>
          <a:p>
            <a:pPr algn="ctr"/>
            <a:r>
              <a:rPr lang="en-US" b="1" dirty="0"/>
              <a:t>Shame is the Root of</a:t>
            </a:r>
          </a:p>
          <a:p>
            <a:pPr algn="ctr"/>
            <a:r>
              <a:rPr lang="en-US" b="1" dirty="0"/>
              <a:t> self-destructive behaviors:</a:t>
            </a:r>
          </a:p>
          <a:p>
            <a:br>
              <a:rPr lang="en-US" sz="1400" b="1" dirty="0"/>
            </a:br>
            <a:r>
              <a:rPr lang="en-US" sz="1400" b="1" dirty="0"/>
              <a:t>• Hidden shame often drives self-destructive behaviors and other psychological symptoms such as rage, avoidance, or addictions.</a:t>
            </a:r>
            <a:br>
              <a:rPr lang="en-US" sz="1400" b="1" dirty="0"/>
            </a:br>
            <a:br>
              <a:rPr lang="en-US" sz="1400" b="1" dirty="0"/>
            </a:br>
            <a:r>
              <a:rPr lang="en-US" sz="1400" b="1" dirty="0"/>
              <a:t>• Self-destructive behaviors often are an attempt to regulate overpowering, and painful feelings that lead to more shame, propelling the self-destructive cycle.</a:t>
            </a:r>
            <a:br>
              <a:rPr lang="en-US" sz="1400" b="1" dirty="0"/>
            </a:br>
            <a:br>
              <a:rPr lang="en-US" sz="1400" b="1" dirty="0"/>
            </a:br>
            <a:r>
              <a:rPr lang="en-US" sz="1400" b="1" dirty="0"/>
              <a:t>• Secrecy, silence, and out-of-control behaviors fuel shame.</a:t>
            </a:r>
            <a:br>
              <a:rPr lang="en-US" sz="1400" b="1" dirty="0"/>
            </a:br>
            <a:br>
              <a:rPr lang="en-US" sz="1400" b="1" dirty="0"/>
            </a:br>
            <a:r>
              <a:rPr lang="en-US" sz="1400" b="1" dirty="0"/>
              <a:t>• Shame makes people want to hide and disappear, reinforcing shame.</a:t>
            </a:r>
            <a:br>
              <a:rPr lang="en-US" sz="800" b="1" dirty="0"/>
            </a:br>
            <a:br>
              <a:rPr lang="en-US" sz="1400" b="1" dirty="0"/>
            </a:br>
            <a:r>
              <a:rPr lang="en-US" sz="1400" b="1" dirty="0"/>
              <a:t>• Shame is created in children through scolding, judging, criticizing, neglect, abandonment, sexual and physical abuse.</a:t>
            </a:r>
            <a:br>
              <a:rPr lang="en-US" sz="1400" b="1" dirty="0"/>
            </a:br>
            <a:endParaRPr lang="en-US" sz="1400" dirty="0"/>
          </a:p>
        </p:txBody>
      </p:sp>
      <p:cxnSp>
        <p:nvCxnSpPr>
          <p:cNvPr id="11" name="Straight Connector 10">
            <a:extLst>
              <a:ext uri="{FF2B5EF4-FFF2-40B4-BE49-F238E27FC236}">
                <a16:creationId xmlns:a16="http://schemas.microsoft.com/office/drawing/2014/main" id="{8FD6FDCB-EC35-204D-8315-169B0EA3FEE0}"/>
              </a:ext>
            </a:extLst>
          </p:cNvPr>
          <p:cNvCxnSpPr>
            <a:cxnSpLocks/>
          </p:cNvCxnSpPr>
          <p:nvPr/>
        </p:nvCxnSpPr>
        <p:spPr>
          <a:xfrm>
            <a:off x="0" y="5337973"/>
            <a:ext cx="12191999" cy="10455"/>
          </a:xfrm>
          <a:prstGeom prst="line">
            <a:avLst/>
          </a:prstGeom>
          <a:ln w="1905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BE77BC20-01FF-084B-BCF3-13747D50DFB2}"/>
              </a:ext>
            </a:extLst>
          </p:cNvPr>
          <p:cNvCxnSpPr>
            <a:cxnSpLocks/>
          </p:cNvCxnSpPr>
          <p:nvPr/>
        </p:nvCxnSpPr>
        <p:spPr>
          <a:xfrm>
            <a:off x="8327571" y="0"/>
            <a:ext cx="0" cy="5348428"/>
          </a:xfrm>
          <a:prstGeom prst="line">
            <a:avLst/>
          </a:prstGeom>
          <a:ln w="19050"/>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6899B3DC-737D-A645-9D7E-0FACC15CC6D6}"/>
              </a:ext>
            </a:extLst>
          </p:cNvPr>
          <p:cNvSpPr txBox="1"/>
          <p:nvPr/>
        </p:nvSpPr>
        <p:spPr>
          <a:xfrm>
            <a:off x="7304314" y="6628685"/>
            <a:ext cx="4887686" cy="338554"/>
          </a:xfrm>
          <a:prstGeom prst="rect">
            <a:avLst/>
          </a:prstGeom>
          <a:noFill/>
        </p:spPr>
        <p:txBody>
          <a:bodyPr wrap="square" rtlCol="0">
            <a:spAutoFit/>
          </a:bodyPr>
          <a:lstStyle/>
          <a:p>
            <a:r>
              <a:rPr lang="en-US" sz="800" dirty="0"/>
              <a:t>10 Points: Breaking the Cycle of Shame and Self-Destructive Behavior by Dr. Lynn Margolies </a:t>
            </a:r>
          </a:p>
          <a:p>
            <a:endParaRPr lang="en-US" sz="8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597C56BA-EAF7-5B4E-9FA8-879C97D2D17E}"/>
              </a:ext>
            </a:extLst>
          </p:cNvPr>
          <p:cNvSpPr txBox="1"/>
          <p:nvPr/>
        </p:nvSpPr>
        <p:spPr>
          <a:xfrm>
            <a:off x="123910" y="6628685"/>
            <a:ext cx="7180404" cy="215444"/>
          </a:xfrm>
          <a:prstGeom prst="rect">
            <a:avLst/>
          </a:prstGeom>
          <a:noFill/>
        </p:spPr>
        <p:txBody>
          <a:bodyPr wrap="square" rtlCol="0">
            <a:spAutoFit/>
          </a:bodyPr>
          <a:lstStyle/>
          <a:p>
            <a:r>
              <a:rPr lang="en-US" sz="800" dirty="0">
                <a:latin typeface="Times New Roman" panose="02020603050405020304" pitchFamily="18" charset="0"/>
                <a:cs typeface="Times New Roman" panose="02020603050405020304" pitchFamily="18" charset="0"/>
              </a:rPr>
              <a:t>https://psychcentral.com/lib/breaking-the-cycle-of-shame-and-self-destructive-behavior/</a:t>
            </a:r>
          </a:p>
        </p:txBody>
      </p:sp>
      <p:sp>
        <p:nvSpPr>
          <p:cNvPr id="10" name="TextBox 9">
            <a:extLst>
              <a:ext uri="{FF2B5EF4-FFF2-40B4-BE49-F238E27FC236}">
                <a16:creationId xmlns:a16="http://schemas.microsoft.com/office/drawing/2014/main" id="{6D1303CF-E434-A349-946F-3B14AA6A08B3}"/>
              </a:ext>
            </a:extLst>
          </p:cNvPr>
          <p:cNvSpPr txBox="1"/>
          <p:nvPr/>
        </p:nvSpPr>
        <p:spPr>
          <a:xfrm>
            <a:off x="11126283" y="5072136"/>
            <a:ext cx="978631"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Brown, 2017</a:t>
            </a:r>
          </a:p>
        </p:txBody>
      </p:sp>
    </p:spTree>
    <p:extLst>
      <p:ext uri="{BB962C8B-B14F-4D97-AF65-F5344CB8AC3E}">
        <p14:creationId xmlns:p14="http://schemas.microsoft.com/office/powerpoint/2010/main" val="1336880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60A784-1E5E-1A4C-B333-550A27AEB896}"/>
              </a:ext>
            </a:extLst>
          </p:cNvPr>
          <p:cNvSpPr/>
          <p:nvPr/>
        </p:nvSpPr>
        <p:spPr>
          <a:xfrm>
            <a:off x="1037690" y="1037689"/>
            <a:ext cx="4232953" cy="35548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2">
            <a:extLst>
              <a:ext uri="{FF2B5EF4-FFF2-40B4-BE49-F238E27FC236}">
                <a16:creationId xmlns:a16="http://schemas.microsoft.com/office/drawing/2014/main" id="{0EA75878-B7CF-F04C-8358-05B2FC0DD40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025" name="Picture 2" descr="lightwise/123rf">
            <a:extLst>
              <a:ext uri="{FF2B5EF4-FFF2-40B4-BE49-F238E27FC236}">
                <a16:creationId xmlns:a16="http://schemas.microsoft.com/office/drawing/2014/main" id="{3BFB6524-6226-3C42-9B6D-658E5D0D8CCC}"/>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119883" y="1109609"/>
            <a:ext cx="4064000" cy="33782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A1021A9-F3BD-AB4B-8BD6-E7F7024CD587}"/>
              </a:ext>
            </a:extLst>
          </p:cNvPr>
          <p:cNvSpPr/>
          <p:nvPr/>
        </p:nvSpPr>
        <p:spPr>
          <a:xfrm>
            <a:off x="1119883" y="1109609"/>
            <a:ext cx="4064000" cy="33782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2080BB1-C459-824B-9E21-50EC8D03103C}"/>
              </a:ext>
            </a:extLst>
          </p:cNvPr>
          <p:cNvSpPr txBox="1"/>
          <p:nvPr/>
        </p:nvSpPr>
        <p:spPr>
          <a:xfrm>
            <a:off x="5455578" y="1037688"/>
            <a:ext cx="6287784" cy="5078313"/>
          </a:xfrm>
          <a:prstGeom prst="rect">
            <a:avLst/>
          </a:prstGeom>
          <a:noFill/>
        </p:spPr>
        <p:txBody>
          <a:bodyPr wrap="square" rtlCol="0">
            <a:spAutoFit/>
          </a:bodyPr>
          <a:lstStyle/>
          <a:p>
            <a:pPr algn="just"/>
            <a:r>
              <a:rPr lang="en-US" b="1" dirty="0"/>
              <a:t>                                           </a:t>
            </a:r>
            <a:r>
              <a:rPr lang="en-US" b="1" dirty="0">
                <a:highlight>
                  <a:srgbClr val="C0C0C0"/>
                </a:highlight>
              </a:rPr>
              <a:t>GIVES YOUR POWER AWAY  </a:t>
            </a:r>
          </a:p>
          <a:p>
            <a:pPr algn="just"/>
            <a:r>
              <a:rPr lang="en-US" b="1" dirty="0">
                <a:highlight>
                  <a:srgbClr val="C0C0C0"/>
                </a:highlight>
              </a:rPr>
              <a:t>                                           AND ALLOWS EXTERNALS, E.G. PEOPLE AND THINGS TO DEFINE AND CONTROL YOU. IT IS GUARANTEED TO KEEP YOU IMPRISONED</a:t>
            </a:r>
          </a:p>
          <a:p>
            <a:pPr algn="just"/>
            <a:r>
              <a:rPr lang="en-US" b="1" dirty="0">
                <a:highlight>
                  <a:srgbClr val="C0C0C0"/>
                </a:highlight>
              </a:rPr>
              <a:t>BECAUSE EVERYONE HAS UNCONSCIOUS BIASES, HIDDEN AGENDAS, EXPECTATIONS, PROJECTIONS AND DIFFERENT PERSPECTIVES THAT ARE ALWAYS CHANGING</a:t>
            </a:r>
            <a:r>
              <a:rPr lang="en-US" b="1" dirty="0">
                <a:highlight>
                  <a:srgbClr val="808080"/>
                </a:highlight>
              </a:rPr>
              <a:t>.  AS LONG AS YOU DRAW YOUR SELF WORTH AND VALUE FROM OTHERS, OR FROM MATERIAL THINGS, AND WHAT YOU DO OR FAIL TO DO, YOU WILL NEVER BE FREE. </a:t>
            </a:r>
          </a:p>
          <a:p>
            <a:pPr algn="just"/>
            <a:r>
              <a:rPr lang="en-US" b="1" dirty="0"/>
              <a:t>       </a:t>
            </a:r>
            <a:r>
              <a:rPr lang="en-US" b="1" dirty="0">
                <a:highlight>
                  <a:srgbClr val="C0C0C0"/>
                </a:highlight>
              </a:rPr>
              <a:t>A LOT OF THIS ISSUE STARTS IN CHILDHOOD FROM A PROCESS OF INTERNALIZATION WHERE WE COPY AND INCORPORATE THE LIFESTYLE, BELIEFS/PROJECTIONS AND PROBLEM SOLVING SKILLS/WAYS OF COPING FROM SIGNIFICANT PEOPLE IN OUR LIFE, e.g. childhood attachment issues that follow us into adult relationships.</a:t>
            </a:r>
          </a:p>
        </p:txBody>
      </p:sp>
      <p:sp>
        <p:nvSpPr>
          <p:cNvPr id="7" name="Title 1">
            <a:extLst>
              <a:ext uri="{FF2B5EF4-FFF2-40B4-BE49-F238E27FC236}">
                <a16:creationId xmlns:a16="http://schemas.microsoft.com/office/drawing/2014/main" id="{E04D67A0-1786-5C40-96F7-FE4FB6DFA43B}"/>
              </a:ext>
            </a:extLst>
          </p:cNvPr>
          <p:cNvSpPr txBox="1">
            <a:spLocks/>
          </p:cNvSpPr>
          <p:nvPr/>
        </p:nvSpPr>
        <p:spPr>
          <a:xfrm>
            <a:off x="5455578" y="1"/>
            <a:ext cx="5034337" cy="2321960"/>
          </a:xfrm>
          <a:prstGeom prst="rect">
            <a:avLst/>
          </a:prstGeom>
        </p:spPr>
        <p:txBody>
          <a:bodyPr>
            <a:normAutofit/>
          </a:bodyPr>
          <a:lstStyle>
            <a:lvl1pPr algn="l" defTabSz="914400" rtl="0" eaLnBrk="1" latinLnBrk="0" hangingPunct="1">
              <a:lnSpc>
                <a:spcPct val="90000"/>
              </a:lnSpc>
              <a:spcBef>
                <a:spcPct val="0"/>
              </a:spcBef>
              <a:buNone/>
              <a:defRPr sz="5400" kern="1200" cap="all"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br>
              <a:rPr lang="en-US" dirty="0"/>
            </a:br>
            <a:r>
              <a:rPr lang="en-US" sz="7200" dirty="0"/>
              <a:t>SHAME:</a:t>
            </a:r>
          </a:p>
        </p:txBody>
      </p:sp>
      <p:sp>
        <p:nvSpPr>
          <p:cNvPr id="8" name="TextBox 7">
            <a:extLst>
              <a:ext uri="{FF2B5EF4-FFF2-40B4-BE49-F238E27FC236}">
                <a16:creationId xmlns:a16="http://schemas.microsoft.com/office/drawing/2014/main" id="{A9313C3C-0A4C-6845-9EF1-D5C51446875F}"/>
              </a:ext>
            </a:extLst>
          </p:cNvPr>
          <p:cNvSpPr txBox="1"/>
          <p:nvPr/>
        </p:nvSpPr>
        <p:spPr>
          <a:xfrm>
            <a:off x="1037690" y="4664468"/>
            <a:ext cx="4232953" cy="461665"/>
          </a:xfrm>
          <a:prstGeom prst="rect">
            <a:avLst/>
          </a:prstGeom>
          <a:noFill/>
        </p:spPr>
        <p:txBody>
          <a:bodyPr wrap="square" rtlCol="0">
            <a:spAutoFit/>
          </a:bodyPr>
          <a:lstStyle/>
          <a:p>
            <a:pPr algn="ctr"/>
            <a:r>
              <a:rPr lang="en-US" sz="2400" b="1" dirty="0"/>
              <a:t>THE ROOTS OF SHAME</a:t>
            </a:r>
          </a:p>
        </p:txBody>
      </p:sp>
      <p:sp>
        <p:nvSpPr>
          <p:cNvPr id="9" name="Rectangle 8">
            <a:extLst>
              <a:ext uri="{FF2B5EF4-FFF2-40B4-BE49-F238E27FC236}">
                <a16:creationId xmlns:a16="http://schemas.microsoft.com/office/drawing/2014/main" id="{60459A3B-ACCD-C646-952A-CEF6540EC848}"/>
              </a:ext>
            </a:extLst>
          </p:cNvPr>
          <p:cNvSpPr/>
          <p:nvPr/>
        </p:nvSpPr>
        <p:spPr>
          <a:xfrm>
            <a:off x="0" y="0"/>
            <a:ext cx="12192000" cy="6858000"/>
          </a:xfrm>
          <a:prstGeom prst="rect">
            <a:avLst/>
          </a:prstGeom>
          <a:noFill/>
          <a:ln w="76200" cmpd="thickThin">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5229B241-2A9D-DA41-B192-454E4764C065}"/>
              </a:ext>
            </a:extLst>
          </p:cNvPr>
          <p:cNvSpPr txBox="1"/>
          <p:nvPr/>
        </p:nvSpPr>
        <p:spPr>
          <a:xfrm>
            <a:off x="3032537" y="4602210"/>
            <a:ext cx="2238106" cy="184666"/>
          </a:xfrm>
          <a:prstGeom prst="rect">
            <a:avLst/>
          </a:prstGeom>
          <a:noFill/>
        </p:spPr>
        <p:txBody>
          <a:bodyPr wrap="square" rtlCol="0">
            <a:spAutoFit/>
          </a:bodyPr>
          <a:lstStyle/>
          <a:p>
            <a:pPr algn="r"/>
            <a:r>
              <a:rPr lang="en-US" sz="600" dirty="0"/>
              <a:t>STOCK PHOTO FROM SHUTTERSTOCK</a:t>
            </a:r>
          </a:p>
        </p:txBody>
      </p:sp>
      <p:sp>
        <p:nvSpPr>
          <p:cNvPr id="3" name="TextBox 2">
            <a:extLst>
              <a:ext uri="{FF2B5EF4-FFF2-40B4-BE49-F238E27FC236}">
                <a16:creationId xmlns:a16="http://schemas.microsoft.com/office/drawing/2014/main" id="{E977B671-5211-9C4D-BEB3-1F2767E593D2}"/>
              </a:ext>
            </a:extLst>
          </p:cNvPr>
          <p:cNvSpPr txBox="1"/>
          <p:nvPr/>
        </p:nvSpPr>
        <p:spPr>
          <a:xfrm>
            <a:off x="1058756" y="4990463"/>
            <a:ext cx="4186253" cy="1384995"/>
          </a:xfrm>
          <a:prstGeom prst="rect">
            <a:avLst/>
          </a:prstGeom>
          <a:noFill/>
        </p:spPr>
        <p:txBody>
          <a:bodyPr wrap="square" rtlCol="0">
            <a:spAutoFit/>
          </a:bodyPr>
          <a:lstStyle/>
          <a:p>
            <a:pPr algn="just"/>
            <a:r>
              <a:rPr lang="en-US" sz="1200" dirty="0"/>
              <a:t>The “self-in-the-eyes-of-the-</a:t>
            </a:r>
            <a:r>
              <a:rPr lang="en-US" sz="1200" b="1" dirty="0"/>
              <a:t>other</a:t>
            </a:r>
            <a:r>
              <a:rPr lang="en-US" sz="1200" dirty="0"/>
              <a:t>” is the focal point of </a:t>
            </a:r>
            <a:r>
              <a:rPr lang="en-US" sz="1200" b="1" dirty="0"/>
              <a:t>shame </a:t>
            </a:r>
            <a:r>
              <a:rPr lang="en-US" sz="1200" dirty="0"/>
              <a:t>- “I am as I am seen” – that is we </a:t>
            </a:r>
            <a:r>
              <a:rPr lang="en-US" sz="1200" i="1" dirty="0"/>
              <a:t>internalize </a:t>
            </a:r>
            <a:r>
              <a:rPr lang="en-US" sz="1200" dirty="0"/>
              <a:t>the perception judgment(s) others have of us and accept it as true.  Shame is self-judgment and condemnation of the self “I am a bad person”</a:t>
            </a:r>
          </a:p>
          <a:p>
            <a:endParaRPr lang="en-US" sz="1200" dirty="0"/>
          </a:p>
          <a:p>
            <a:endParaRPr lang="en-US" sz="12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D33C609-9392-584C-9A86-6B3214E3F5F4}"/>
              </a:ext>
            </a:extLst>
          </p:cNvPr>
          <p:cNvSpPr txBox="1"/>
          <p:nvPr/>
        </p:nvSpPr>
        <p:spPr>
          <a:xfrm>
            <a:off x="4371662" y="5813765"/>
            <a:ext cx="978631"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Brown, 2017</a:t>
            </a:r>
          </a:p>
        </p:txBody>
      </p:sp>
      <p:sp>
        <p:nvSpPr>
          <p:cNvPr id="14" name="TextBox 13">
            <a:extLst>
              <a:ext uri="{FF2B5EF4-FFF2-40B4-BE49-F238E27FC236}">
                <a16:creationId xmlns:a16="http://schemas.microsoft.com/office/drawing/2014/main" id="{6B7CF806-8C28-AB41-B6A0-CA4D26B16F81}"/>
              </a:ext>
            </a:extLst>
          </p:cNvPr>
          <p:cNvSpPr txBox="1"/>
          <p:nvPr/>
        </p:nvSpPr>
        <p:spPr>
          <a:xfrm>
            <a:off x="10646578" y="5781534"/>
            <a:ext cx="978631"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Brown, 2017</a:t>
            </a:r>
          </a:p>
        </p:txBody>
      </p:sp>
      <p:sp>
        <p:nvSpPr>
          <p:cNvPr id="15" name="TextBox 14">
            <a:extLst>
              <a:ext uri="{FF2B5EF4-FFF2-40B4-BE49-F238E27FC236}">
                <a16:creationId xmlns:a16="http://schemas.microsoft.com/office/drawing/2014/main" id="{1D5150E2-955F-6D46-B095-B56920C4B4DD}"/>
              </a:ext>
            </a:extLst>
          </p:cNvPr>
          <p:cNvSpPr txBox="1"/>
          <p:nvPr/>
        </p:nvSpPr>
        <p:spPr>
          <a:xfrm>
            <a:off x="1814313" y="576615"/>
            <a:ext cx="2675138" cy="461665"/>
          </a:xfrm>
          <a:prstGeom prst="rect">
            <a:avLst/>
          </a:prstGeom>
          <a:noFill/>
        </p:spPr>
        <p:txBody>
          <a:bodyPr wrap="square" rtlCol="0">
            <a:spAutoFit/>
          </a:bodyPr>
          <a:lstStyle/>
          <a:p>
            <a:pPr algn="ctr"/>
            <a:r>
              <a:rPr lang="en-US" sz="2400" b="1" dirty="0"/>
              <a:t>CORE BELIEFS</a:t>
            </a:r>
          </a:p>
        </p:txBody>
      </p:sp>
      <p:sp>
        <p:nvSpPr>
          <p:cNvPr id="10" name="TextBox 9">
            <a:extLst>
              <a:ext uri="{FF2B5EF4-FFF2-40B4-BE49-F238E27FC236}">
                <a16:creationId xmlns:a16="http://schemas.microsoft.com/office/drawing/2014/main" id="{131C0FBE-0227-4948-AE07-C59790643A1D}"/>
              </a:ext>
            </a:extLst>
          </p:cNvPr>
          <p:cNvSpPr txBox="1"/>
          <p:nvPr/>
        </p:nvSpPr>
        <p:spPr>
          <a:xfrm>
            <a:off x="236305" y="5956497"/>
            <a:ext cx="11270751" cy="830997"/>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                                                                                                                                         </a:t>
            </a:r>
            <a:r>
              <a:rPr lang="en-US" sz="1200" u="sng" dirty="0">
                <a:latin typeface="Times New Roman" panose="02020603050405020304" pitchFamily="18" charset="0"/>
                <a:cs typeface="Times New Roman" panose="02020603050405020304" pitchFamily="18" charset="0"/>
              </a:rPr>
              <a:t>Amos 3:3</a:t>
            </a:r>
            <a:r>
              <a:rPr lang="en-US" sz="1200" dirty="0">
                <a:latin typeface="Times New Roman" panose="02020603050405020304" pitchFamily="18" charset="0"/>
                <a:cs typeface="Times New Roman" panose="02020603050405020304" pitchFamily="18" charset="0"/>
              </a:rPr>
              <a:t> – How can two people walk together unless they are in agreement. </a:t>
            </a: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r>
              <a:rPr lang="en-US" sz="1200" dirty="0">
                <a:highlight>
                  <a:srgbClr val="C0C0C0"/>
                </a:highlight>
                <a:latin typeface="Times New Roman" panose="02020603050405020304" pitchFamily="18" charset="0"/>
                <a:cs typeface="Times New Roman" panose="02020603050405020304" pitchFamily="18" charset="0"/>
              </a:rPr>
              <a:t>Shame is a developmental issue that necessitates maturing from an external locus of control to an internal one &amp; embracing our uniqueness through individuation &amp; differentiation</a:t>
            </a:r>
            <a:r>
              <a:rPr lang="en-US" sz="1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08408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7A65CA3-6B6A-9844-81CD-25B87B068150}"/>
              </a:ext>
            </a:extLst>
          </p:cNvPr>
          <p:cNvSpPr txBox="1"/>
          <p:nvPr/>
        </p:nvSpPr>
        <p:spPr>
          <a:xfrm>
            <a:off x="4675154" y="-8078"/>
            <a:ext cx="3610792" cy="7294305"/>
          </a:xfrm>
          <a:prstGeom prst="rect">
            <a:avLst/>
          </a:prstGeom>
          <a:solidFill>
            <a:schemeClr val="accent3">
              <a:lumMod val="60000"/>
              <a:lumOff val="40000"/>
            </a:schemeClr>
          </a:solidFill>
          <a:ln>
            <a:noFill/>
          </a:ln>
        </p:spPr>
        <p:txBody>
          <a:bodyPr wrap="square" rtlCol="0">
            <a:spAutoFit/>
          </a:bodyPr>
          <a:lstStyle/>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“Serpentining" means trying to control a situation, backing out of it, pretending it's not happening, or maybe even pretending that you don’t care. We use it to dodge conflict, discomfort, confrontation, the potential for shame or hurt, and/or criticism (self- or other-inflicted). Serpentining can lead to hiding, pretending, avoidance, procrastination, rationalizing, blaming, and lying. Shame also influences the ways we live within relationships. An Example might be an addiction to pornography and how it exacerbates guilt and shame, fear of being found out, hiding, separation and distance in relationships. When done covertly it hurts a spouse’s self-esteem and self-image when discovered. </a:t>
            </a:r>
            <a:endParaRPr lang="en-US" sz="800"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        </a:t>
            </a:r>
            <a:endParaRPr lang="en-US" sz="800"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146DCE18-98AA-4C43-918B-2BECCA53BF5D}"/>
              </a:ext>
            </a:extLst>
          </p:cNvPr>
          <p:cNvSpPr/>
          <p:nvPr/>
        </p:nvSpPr>
        <p:spPr>
          <a:xfrm>
            <a:off x="1607225" y="620486"/>
            <a:ext cx="1623317" cy="267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B0B85542-99E2-2E40-B549-90FADF36A484}"/>
              </a:ext>
            </a:extLst>
          </p:cNvPr>
          <p:cNvSpPr/>
          <p:nvPr/>
        </p:nvSpPr>
        <p:spPr>
          <a:xfrm>
            <a:off x="0" y="0"/>
            <a:ext cx="8294914"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8277597-ECCD-4D4C-8456-39076823A264}"/>
              </a:ext>
            </a:extLst>
          </p:cNvPr>
          <p:cNvSpPr/>
          <p:nvPr/>
        </p:nvSpPr>
        <p:spPr>
          <a:xfrm>
            <a:off x="8294914" y="0"/>
            <a:ext cx="3897086"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DC5EDD5-F94D-CE4A-93CB-AC3BC4740BF3}"/>
              </a:ext>
            </a:extLst>
          </p:cNvPr>
          <p:cNvSpPr txBox="1"/>
          <p:nvPr/>
        </p:nvSpPr>
        <p:spPr>
          <a:xfrm>
            <a:off x="892629" y="6487886"/>
            <a:ext cx="2579914" cy="215444"/>
          </a:xfrm>
          <a:prstGeom prst="rect">
            <a:avLst/>
          </a:prstGeom>
          <a:noFill/>
        </p:spPr>
        <p:txBody>
          <a:bodyPr wrap="square" rtlCol="0">
            <a:spAutoFit/>
          </a:bodyPr>
          <a:lstStyle/>
          <a:p>
            <a:pPr algn="ctr"/>
            <a:r>
              <a:rPr lang="en-US" sz="800" dirty="0"/>
              <a:t>http://www.isaacarchuleta.com</a:t>
            </a:r>
          </a:p>
        </p:txBody>
      </p:sp>
      <p:sp>
        <p:nvSpPr>
          <p:cNvPr id="15" name="TextBox 14">
            <a:extLst>
              <a:ext uri="{FF2B5EF4-FFF2-40B4-BE49-F238E27FC236}">
                <a16:creationId xmlns:a16="http://schemas.microsoft.com/office/drawing/2014/main" id="{61DA71EE-ACD3-8944-A60B-24F1C104A15B}"/>
              </a:ext>
            </a:extLst>
          </p:cNvPr>
          <p:cNvSpPr txBox="1"/>
          <p:nvPr/>
        </p:nvSpPr>
        <p:spPr>
          <a:xfrm>
            <a:off x="4659911" y="6650634"/>
            <a:ext cx="7516847" cy="215444"/>
          </a:xfrm>
          <a:prstGeom prst="rect">
            <a:avLst/>
          </a:prstGeom>
          <a:noFill/>
        </p:spPr>
        <p:txBody>
          <a:bodyPr wrap="square" rtlCol="0">
            <a:spAutoFit/>
          </a:bodyPr>
          <a:lstStyle/>
          <a:p>
            <a:r>
              <a:rPr lang="en-US" sz="800" dirty="0"/>
              <a:t>Excerpted from - Daring Greatly: How the Courage to Be Vulnerable Transforms the Way We Live, Love, Parent, and Lead – by Brene Brown</a:t>
            </a:r>
          </a:p>
        </p:txBody>
      </p:sp>
      <p:sp>
        <p:nvSpPr>
          <p:cNvPr id="16" name="TextBox 15">
            <a:extLst>
              <a:ext uri="{FF2B5EF4-FFF2-40B4-BE49-F238E27FC236}">
                <a16:creationId xmlns:a16="http://schemas.microsoft.com/office/drawing/2014/main" id="{09D21CA1-F225-934F-BDFA-7D132A11D277}"/>
              </a:ext>
            </a:extLst>
          </p:cNvPr>
          <p:cNvSpPr txBox="1"/>
          <p:nvPr/>
        </p:nvSpPr>
        <p:spPr>
          <a:xfrm>
            <a:off x="8294914" y="58846"/>
            <a:ext cx="3881844" cy="6586418"/>
          </a:xfrm>
          <a:prstGeom prst="rect">
            <a:avLst/>
          </a:prstGeom>
          <a:noFill/>
        </p:spPr>
        <p:txBody>
          <a:bodyPr wrap="square" rtlCol="0">
            <a:spAutoFit/>
          </a:bodyPr>
          <a:lstStyle/>
          <a:p>
            <a:pPr algn="just"/>
            <a:r>
              <a:rPr lang="en-US" b="1" dirty="0">
                <a:latin typeface="Times New Roman" panose="02020603050405020304" pitchFamily="18" charset="0"/>
                <a:cs typeface="Times New Roman" panose="02020603050405020304" pitchFamily="18" charset="0"/>
              </a:rPr>
              <a:t>In order to protect ourselves from shame, we all have masks and defense mechanisms.  This “shielding” is our way to protect from vulnerably and exposing our true selves to the world? </a:t>
            </a:r>
            <a:endParaRPr lang="en-US" sz="800" b="1" dirty="0">
              <a:latin typeface="Times New Roman" panose="02020603050405020304" pitchFamily="18" charset="0"/>
              <a:cs typeface="Times New Roman" panose="02020603050405020304" pitchFamily="18" charset="0"/>
            </a:endParaRPr>
          </a:p>
          <a:p>
            <a:pPr algn="just"/>
            <a:endParaRPr lang="en-US" sz="800" b="1"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b="1" u="sng" dirty="0">
                <a:latin typeface="Times New Roman" panose="02020603050405020304" pitchFamily="18" charset="0"/>
                <a:cs typeface="Times New Roman" panose="02020603050405020304" pitchFamily="18" charset="0"/>
              </a:rPr>
              <a:t>Perfectionism</a:t>
            </a:r>
            <a:r>
              <a:rPr lang="en-US" b="1" dirty="0">
                <a:latin typeface="Times New Roman" panose="02020603050405020304" pitchFamily="18" charset="0"/>
                <a:cs typeface="Times New Roman" panose="02020603050405020304" pitchFamily="18" charset="0"/>
              </a:rPr>
              <a:t>: Our trying to do everything perfectly in an attempt to avoid shame and judgment.</a:t>
            </a:r>
          </a:p>
          <a:p>
            <a:pPr marL="285750" indent="-285750" algn="just">
              <a:buFont typeface="Arial" panose="020B0604020202020204" pitchFamily="34" charset="0"/>
              <a:buChar char="•"/>
            </a:pPr>
            <a:r>
              <a:rPr lang="en-US" b="1" u="sng" dirty="0">
                <a:latin typeface="Times New Roman" panose="02020603050405020304" pitchFamily="18" charset="0"/>
                <a:cs typeface="Times New Roman" panose="02020603050405020304" pitchFamily="18" charset="0"/>
              </a:rPr>
              <a:t>Avoidance</a:t>
            </a:r>
            <a:r>
              <a:rPr lang="en-US" b="1" dirty="0">
                <a:latin typeface="Times New Roman" panose="02020603050405020304" pitchFamily="18" charset="0"/>
                <a:cs typeface="Times New Roman" panose="02020603050405020304" pitchFamily="18" charset="0"/>
              </a:rPr>
              <a:t>: It’s safer to live a a life of routine (without risking joy) and disappointment rather than to get caught off guard by hurt. If we live with a negative attitude and expect bad things, then we don’t have to feel the emotions that come from failure.</a:t>
            </a:r>
          </a:p>
          <a:p>
            <a:pPr marL="285750" indent="-285750" algn="just">
              <a:buFont typeface="Arial" panose="020B0604020202020204" pitchFamily="34" charset="0"/>
              <a:buChar char="•"/>
            </a:pPr>
            <a:r>
              <a:rPr lang="en-US" b="1" u="sng" dirty="0">
                <a:latin typeface="Times New Roman" panose="02020603050405020304" pitchFamily="18" charset="0"/>
                <a:cs typeface="Times New Roman" panose="02020603050405020304" pitchFamily="18" charset="0"/>
              </a:rPr>
              <a:t>Numbing</a:t>
            </a:r>
            <a:r>
              <a:rPr lang="en-US" b="1" dirty="0">
                <a:latin typeface="Times New Roman" panose="02020603050405020304" pitchFamily="18" charset="0"/>
                <a:cs typeface="Times New Roman" panose="02020603050405020304" pitchFamily="18" charset="0"/>
              </a:rPr>
              <a:t>: We try to embrace whatever deadens the discomfort and pain of shame. For some that might include alcohol, drugs, and sex, or things like </a:t>
            </a:r>
            <a:r>
              <a:rPr lang="en-US" b="1" i="1" dirty="0">
                <a:latin typeface="Times New Roman" panose="02020603050405020304" pitchFamily="18" charset="0"/>
                <a:cs typeface="Times New Roman" panose="02020603050405020304" pitchFamily="18" charset="0"/>
              </a:rPr>
              <a:t>busyness</a:t>
            </a:r>
            <a:r>
              <a:rPr lang="en-US" b="1" dirty="0">
                <a:latin typeface="Times New Roman" panose="02020603050405020304" pitchFamily="18" charset="0"/>
                <a:cs typeface="Times New Roman" panose="02020603050405020304" pitchFamily="18" charset="0"/>
              </a:rPr>
              <a:t>, </a:t>
            </a:r>
            <a:r>
              <a:rPr lang="en-US" b="1" i="1" dirty="0">
                <a:latin typeface="Times New Roman" panose="02020603050405020304" pitchFamily="18" charset="0"/>
                <a:cs typeface="Times New Roman" panose="02020603050405020304" pitchFamily="18" charset="0"/>
              </a:rPr>
              <a:t>over-eating</a:t>
            </a:r>
            <a:r>
              <a:rPr lang="en-US" b="1" dirty="0">
                <a:latin typeface="Times New Roman" panose="02020603050405020304" pitchFamily="18" charset="0"/>
                <a:cs typeface="Times New Roman" panose="02020603050405020304" pitchFamily="18" charset="0"/>
              </a:rPr>
              <a:t>, </a:t>
            </a:r>
            <a:r>
              <a:rPr lang="en-US" b="1" i="1" dirty="0">
                <a:latin typeface="Times New Roman" panose="02020603050405020304" pitchFamily="18" charset="0"/>
                <a:cs typeface="Times New Roman" panose="02020603050405020304" pitchFamily="18" charset="0"/>
              </a:rPr>
              <a:t>over-working</a:t>
            </a:r>
            <a:r>
              <a:rPr lang="en-US" b="1" dirty="0">
                <a:latin typeface="Times New Roman" panose="02020603050405020304" pitchFamily="18" charset="0"/>
                <a:cs typeface="Times New Roman" panose="02020603050405020304" pitchFamily="18" charset="0"/>
              </a:rPr>
              <a:t>, and/or </a:t>
            </a:r>
            <a:r>
              <a:rPr lang="en-US" b="1" i="1" dirty="0">
                <a:latin typeface="Times New Roman" panose="02020603050405020304" pitchFamily="18" charset="0"/>
                <a:cs typeface="Times New Roman" panose="02020603050405020304" pitchFamily="18" charset="0"/>
              </a:rPr>
              <a:t>over-buying</a:t>
            </a:r>
            <a:r>
              <a:rPr lang="en-US" b="1" dirty="0">
                <a:latin typeface="Times New Roman" panose="02020603050405020304" pitchFamily="18" charset="0"/>
                <a:cs typeface="Times New Roman" panose="02020603050405020304" pitchFamily="18" charset="0"/>
              </a:rPr>
              <a:t> to also numb reality.</a:t>
            </a:r>
          </a:p>
        </p:txBody>
      </p:sp>
      <p:pic>
        <p:nvPicPr>
          <p:cNvPr id="4" name="Picture 3">
            <a:extLst>
              <a:ext uri="{FF2B5EF4-FFF2-40B4-BE49-F238E27FC236}">
                <a16:creationId xmlns:a16="http://schemas.microsoft.com/office/drawing/2014/main" id="{D78536B6-4E36-5A41-9536-831C844C2F93}"/>
              </a:ext>
            </a:extLst>
          </p:cNvPr>
          <p:cNvPicPr>
            <a:picLocks noChangeAspect="1"/>
          </p:cNvPicPr>
          <p:nvPr/>
        </p:nvPicPr>
        <p:blipFill rotWithShape="1">
          <a:blip r:embed="rId3"/>
          <a:srcRect l="6814" t="2586" r="6828" b="2373"/>
          <a:stretch/>
        </p:blipFill>
        <p:spPr>
          <a:xfrm>
            <a:off x="98854" y="58846"/>
            <a:ext cx="4576300" cy="6517979"/>
          </a:xfrm>
          <a:prstGeom prst="rect">
            <a:avLst/>
          </a:prstGeom>
        </p:spPr>
      </p:pic>
      <p:sp>
        <p:nvSpPr>
          <p:cNvPr id="12" name="TextBox 11">
            <a:extLst>
              <a:ext uri="{FF2B5EF4-FFF2-40B4-BE49-F238E27FC236}">
                <a16:creationId xmlns:a16="http://schemas.microsoft.com/office/drawing/2014/main" id="{1D69171A-77FC-EE43-B860-B5B26F87698B}"/>
              </a:ext>
            </a:extLst>
          </p:cNvPr>
          <p:cNvSpPr txBox="1"/>
          <p:nvPr/>
        </p:nvSpPr>
        <p:spPr>
          <a:xfrm>
            <a:off x="7171775" y="6111469"/>
            <a:ext cx="978631"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Brown, 2017</a:t>
            </a:r>
          </a:p>
        </p:txBody>
      </p:sp>
    </p:spTree>
    <p:extLst>
      <p:ext uri="{BB962C8B-B14F-4D97-AF65-F5344CB8AC3E}">
        <p14:creationId xmlns:p14="http://schemas.microsoft.com/office/powerpoint/2010/main" val="1812137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DD499C8-3597-5746-B4EB-C9E3E2573596}"/>
              </a:ext>
            </a:extLst>
          </p:cNvPr>
          <p:cNvSpPr>
            <a:spLocks noGrp="1"/>
          </p:cNvSpPr>
          <p:nvPr>
            <p:ph type="body" idx="1"/>
          </p:nvPr>
        </p:nvSpPr>
        <p:spPr>
          <a:xfrm>
            <a:off x="555171" y="5020056"/>
            <a:ext cx="10994572" cy="1696430"/>
          </a:xfrm>
        </p:spPr>
        <p:txBody>
          <a:bodyPr>
            <a:normAutofit fontScale="85000" lnSpcReduction="10000"/>
          </a:bodyPr>
          <a:lstStyle/>
          <a:p>
            <a:r>
              <a:rPr lang="en-US" sz="1900" dirty="0">
                <a:latin typeface="Times New Roman" panose="02020603050405020304" pitchFamily="18" charset="0"/>
                <a:cs typeface="Times New Roman" panose="02020603050405020304" pitchFamily="18" charset="0"/>
              </a:rPr>
              <a:t>*A traumatized child blames their own self for the abuse or neglect from their parent and empathizes with them because they are their sole source of security and soothing. That is why as counselors we often see minimization and denial of a parent's influence by our adult clients. However, clearly stating how significant the situation was helps people feel some relief from their self-blame. "Your father was abusive." Your mother was an alcoholic." "It was horrible what you went through." As their therapist we can help them reframe their perspective and help them free themselves from the shame they carry.</a:t>
            </a:r>
          </a:p>
          <a:p>
            <a:r>
              <a:rPr lang="en-US" sz="1900" dirty="0">
                <a:latin typeface="Times New Roman" panose="02020603050405020304" pitchFamily="18" charset="0"/>
                <a:cs typeface="Times New Roman" panose="02020603050405020304" pitchFamily="18" charset="0"/>
              </a:rPr>
              <a:t>*Many people (mostly men) feel that shame for only seconds before they shift to anger or rage, or behaviors that make them feel more in control. Helping these clients to feel/process their shame and sadness is what will allow/lead them to heal and find peace. </a:t>
            </a:r>
          </a:p>
          <a:p>
            <a:endParaRPr lang="en-US" sz="1200" dirty="0"/>
          </a:p>
        </p:txBody>
      </p:sp>
      <p:pic>
        <p:nvPicPr>
          <p:cNvPr id="6" name="Picture 5">
            <a:extLst>
              <a:ext uri="{FF2B5EF4-FFF2-40B4-BE49-F238E27FC236}">
                <a16:creationId xmlns:a16="http://schemas.microsoft.com/office/drawing/2014/main" id="{18A4A3E4-6E2B-AC46-8ACE-C03AB5B6712A}"/>
              </a:ext>
            </a:extLst>
          </p:cNvPr>
          <p:cNvPicPr>
            <a:picLocks noChangeAspect="1"/>
          </p:cNvPicPr>
          <p:nvPr/>
        </p:nvPicPr>
        <p:blipFill>
          <a:blip r:embed="rId3"/>
          <a:stretch>
            <a:fillRect/>
          </a:stretch>
        </p:blipFill>
        <p:spPr>
          <a:xfrm>
            <a:off x="3478540" y="299174"/>
            <a:ext cx="5782951" cy="4330476"/>
          </a:xfrm>
          <a:prstGeom prst="rect">
            <a:avLst/>
          </a:prstGeom>
        </p:spPr>
      </p:pic>
      <p:pic>
        <p:nvPicPr>
          <p:cNvPr id="4" name="Picture 3">
            <a:extLst>
              <a:ext uri="{FF2B5EF4-FFF2-40B4-BE49-F238E27FC236}">
                <a16:creationId xmlns:a16="http://schemas.microsoft.com/office/drawing/2014/main" id="{F98F93BB-DD9A-104D-81C0-B0D6DAA4ED95}"/>
              </a:ext>
            </a:extLst>
          </p:cNvPr>
          <p:cNvPicPr>
            <a:picLocks noChangeAspect="1"/>
          </p:cNvPicPr>
          <p:nvPr/>
        </p:nvPicPr>
        <p:blipFill rotWithShape="1">
          <a:blip r:embed="rId4"/>
          <a:srcRect l="25630" t="9844" r="26389"/>
          <a:stretch/>
        </p:blipFill>
        <p:spPr>
          <a:xfrm>
            <a:off x="9089101" y="434042"/>
            <a:ext cx="2900548" cy="4087586"/>
          </a:xfrm>
          <a:prstGeom prst="rect">
            <a:avLst/>
          </a:prstGeom>
        </p:spPr>
      </p:pic>
      <p:sp>
        <p:nvSpPr>
          <p:cNvPr id="7" name="TextBox 6">
            <a:extLst>
              <a:ext uri="{FF2B5EF4-FFF2-40B4-BE49-F238E27FC236}">
                <a16:creationId xmlns:a16="http://schemas.microsoft.com/office/drawing/2014/main" id="{895EF6D9-DE66-294D-A721-FE5895C09642}"/>
              </a:ext>
            </a:extLst>
          </p:cNvPr>
          <p:cNvSpPr txBox="1"/>
          <p:nvPr/>
        </p:nvSpPr>
        <p:spPr>
          <a:xfrm>
            <a:off x="2286000" y="4629650"/>
            <a:ext cx="7217229" cy="369332"/>
          </a:xfrm>
          <a:prstGeom prst="rect">
            <a:avLst/>
          </a:prstGeom>
          <a:noFill/>
        </p:spPr>
        <p:txBody>
          <a:bodyPr wrap="square" rtlCol="0">
            <a:spAutoFit/>
          </a:bodyPr>
          <a:lstStyle/>
          <a:p>
            <a:r>
              <a:rPr lang="en-US" sz="600" dirty="0"/>
              <a:t>Paul Gilbert</a:t>
            </a:r>
            <a:r>
              <a:rPr lang="en-US" b="1" dirty="0"/>
              <a:t> </a:t>
            </a:r>
            <a:r>
              <a:rPr lang="en-US" sz="600" b="1" dirty="0"/>
              <a:t>-</a:t>
            </a:r>
            <a:r>
              <a:rPr lang="en-US" sz="600" dirty="0"/>
              <a:t> An introduction to the theory &amp; practice of compassion focused therapy and compassionate mind training for shame based difficulties. www.compassionatemind.co.uk</a:t>
            </a:r>
            <a:r>
              <a:rPr lang="en-US" sz="600" b="1" dirty="0"/>
              <a:t> </a:t>
            </a:r>
            <a:endParaRPr lang="en-US" sz="600" dirty="0"/>
          </a:p>
        </p:txBody>
      </p:sp>
      <p:sp>
        <p:nvSpPr>
          <p:cNvPr id="8" name="Title 7">
            <a:extLst>
              <a:ext uri="{FF2B5EF4-FFF2-40B4-BE49-F238E27FC236}">
                <a16:creationId xmlns:a16="http://schemas.microsoft.com/office/drawing/2014/main" id="{13A21329-C2F8-ED4F-ADB0-1DF5D810F85B}"/>
              </a:ext>
            </a:extLst>
          </p:cNvPr>
          <p:cNvSpPr txBox="1">
            <a:spLocks noGrp="1"/>
          </p:cNvSpPr>
          <p:nvPr>
            <p:ph type="title"/>
          </p:nvPr>
        </p:nvSpPr>
        <p:spPr>
          <a:xfrm>
            <a:off x="9503229" y="4760655"/>
            <a:ext cx="1575405" cy="190821"/>
          </a:xfrm>
          <a:prstGeom prst="rect">
            <a:avLst/>
          </a:prstGeom>
          <a:noFill/>
        </p:spPr>
        <p:txBody>
          <a:bodyPr wrap="square" rtlCol="0">
            <a:spAutoFit/>
          </a:bodyPr>
          <a:lstStyle/>
          <a:p>
            <a:pPr algn="r"/>
            <a:r>
              <a:rPr lang="en-US" sz="800" dirty="0"/>
              <a:t>STOCK PHOTO FROM SHUTTERSTOCK</a:t>
            </a:r>
          </a:p>
        </p:txBody>
      </p:sp>
      <p:sp>
        <p:nvSpPr>
          <p:cNvPr id="9" name="TextBox 8">
            <a:extLst>
              <a:ext uri="{FF2B5EF4-FFF2-40B4-BE49-F238E27FC236}">
                <a16:creationId xmlns:a16="http://schemas.microsoft.com/office/drawing/2014/main" id="{9A07BFBA-BFE4-A348-98D0-034CE2030DE1}"/>
              </a:ext>
            </a:extLst>
          </p:cNvPr>
          <p:cNvSpPr txBox="1"/>
          <p:nvPr/>
        </p:nvSpPr>
        <p:spPr>
          <a:xfrm>
            <a:off x="6376005" y="6581001"/>
            <a:ext cx="4996543" cy="276999"/>
          </a:xfrm>
          <a:prstGeom prst="rect">
            <a:avLst/>
          </a:prstGeom>
          <a:noFill/>
        </p:spPr>
        <p:txBody>
          <a:bodyPr wrap="square" rtlCol="0">
            <a:spAutoFit/>
          </a:bodyPr>
          <a:lstStyle/>
          <a:p>
            <a:pPr algn="r"/>
            <a:r>
              <a:rPr lang="en-US" sz="1200" dirty="0">
                <a:latin typeface="Times New Roman" panose="02020603050405020304" pitchFamily="18" charset="0"/>
                <a:cs typeface="Times New Roman" panose="02020603050405020304" pitchFamily="18" charset="0"/>
              </a:rPr>
              <a:t>Terry Real - Relational Life Therapy - </a:t>
            </a:r>
            <a:r>
              <a:rPr lang="en-US" sz="1200" i="1" dirty="0">
                <a:latin typeface="Times New Roman" panose="02020603050405020304" pitchFamily="18" charset="0"/>
                <a:cs typeface="Times New Roman" panose="02020603050405020304" pitchFamily="18" charset="0"/>
              </a:rPr>
              <a:t>https://www.terryreal.com</a:t>
            </a:r>
            <a:endParaRPr lang="en-US" sz="12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25838861-0629-A346-8F90-E37CD60CFFF2}"/>
              </a:ext>
            </a:extLst>
          </p:cNvPr>
          <p:cNvPicPr>
            <a:picLocks noChangeAspect="1"/>
          </p:cNvPicPr>
          <p:nvPr/>
        </p:nvPicPr>
        <p:blipFill>
          <a:blip r:embed="rId5"/>
          <a:stretch>
            <a:fillRect/>
          </a:stretch>
        </p:blipFill>
        <p:spPr>
          <a:xfrm>
            <a:off x="537765" y="1533131"/>
            <a:ext cx="3257029" cy="2151966"/>
          </a:xfrm>
          <a:prstGeom prst="rect">
            <a:avLst/>
          </a:prstGeom>
        </p:spPr>
      </p:pic>
      <p:sp>
        <p:nvSpPr>
          <p:cNvPr id="2" name="TextBox 1">
            <a:extLst>
              <a:ext uri="{FF2B5EF4-FFF2-40B4-BE49-F238E27FC236}">
                <a16:creationId xmlns:a16="http://schemas.microsoft.com/office/drawing/2014/main" id="{47FC9F58-3899-A948-8550-3E50DF823929}"/>
              </a:ext>
            </a:extLst>
          </p:cNvPr>
          <p:cNvSpPr txBox="1"/>
          <p:nvPr/>
        </p:nvSpPr>
        <p:spPr>
          <a:xfrm>
            <a:off x="1076664" y="3840832"/>
            <a:ext cx="2417872" cy="600164"/>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Compass of shame-avoidant behaviors</a:t>
            </a:r>
          </a:p>
          <a:p>
            <a:r>
              <a:rPr lang="en-US" sz="1100" dirty="0">
                <a:latin typeface="Times New Roman" panose="02020603050405020304" pitchFamily="18" charset="0"/>
                <a:cs typeface="Times New Roman" panose="02020603050405020304" pitchFamily="18" charset="0"/>
              </a:rPr>
              <a:t> and masking emotions (Webb, 2010).</a:t>
            </a:r>
          </a:p>
          <a:p>
            <a:endParaRPr lang="en-US"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49526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{B3E41ADC-8970-514E-9BCB-826A779D7619}tf10001070</Template>
  <TotalTime>1640</TotalTime>
  <Words>3396</Words>
  <Application>Microsoft Macintosh PowerPoint</Application>
  <PresentationFormat>Widescreen</PresentationFormat>
  <Paragraphs>123</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Rockwell</vt:lpstr>
      <vt:lpstr>Rockwell Condensed</vt:lpstr>
      <vt:lpstr>Rockwell Extra Bold</vt:lpstr>
      <vt:lpstr>Times New Roman</vt:lpstr>
      <vt:lpstr>Wingdings</vt:lpstr>
      <vt:lpstr>Wood Type</vt:lpstr>
      <vt:lpstr>PowerPoint Presentation</vt:lpstr>
      <vt:lpstr>PowerPoint Presentation</vt:lpstr>
      <vt:lpstr>The MATURE HUMAN Brain is the BIGGEST SEX ORGAN WEIGHING ON AVERAGE: 2.7 lbs.</vt:lpstr>
      <vt:lpstr>PowerPoint Presentation</vt:lpstr>
      <vt:lpstr>PowerPoint Presentation</vt:lpstr>
      <vt:lpstr>PowerPoint Presentation</vt:lpstr>
      <vt:lpstr>PowerPoint Presentation</vt:lpstr>
      <vt:lpstr>PowerPoint Presentation</vt:lpstr>
      <vt:lpstr>STOCK PHOTO FROM SHUTTERSTOCK</vt:lpstr>
      <vt:lpstr>PowerPoint Presentation</vt:lpstr>
      <vt:lpstr>PowerPoint Presentation</vt:lpstr>
    </vt:vector>
  </TitlesOfParts>
  <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295</cp:revision>
  <dcterms:created xsi:type="dcterms:W3CDTF">2018-05-20T10:40:20Z</dcterms:created>
  <dcterms:modified xsi:type="dcterms:W3CDTF">2018-07-10T14:38:18Z</dcterms:modified>
</cp:coreProperties>
</file>